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502" r:id="rId2"/>
    <p:sldId id="327" r:id="rId3"/>
    <p:sldId id="426" r:id="rId4"/>
    <p:sldId id="527" r:id="rId5"/>
    <p:sldId id="430" r:id="rId6"/>
    <p:sldId id="431" r:id="rId7"/>
    <p:sldId id="363" r:id="rId8"/>
    <p:sldId id="364" r:id="rId9"/>
    <p:sldId id="369" r:id="rId10"/>
    <p:sldId id="538" r:id="rId11"/>
    <p:sldId id="409" r:id="rId12"/>
    <p:sldId id="539" r:id="rId13"/>
    <p:sldId id="428" r:id="rId14"/>
    <p:sldId id="372" r:id="rId15"/>
    <p:sldId id="457" r:id="rId16"/>
    <p:sldId id="541" r:id="rId17"/>
    <p:sldId id="542" r:id="rId18"/>
    <p:sldId id="435" r:id="rId19"/>
    <p:sldId id="436" r:id="rId20"/>
    <p:sldId id="437" r:id="rId21"/>
    <p:sldId id="525" r:id="rId22"/>
    <p:sldId id="458" r:id="rId23"/>
    <p:sldId id="432" r:id="rId24"/>
    <p:sldId id="433" r:id="rId25"/>
    <p:sldId id="434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14" userDrawn="1">
          <p15:clr>
            <a:srgbClr val="A4A3A4"/>
          </p15:clr>
        </p15:guide>
        <p15:guide id="2" pos="39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B9CD4"/>
    <a:srgbClr val="D6D6D6"/>
    <a:srgbClr val="EBEBEB"/>
    <a:srgbClr val="FFFFFF"/>
    <a:srgbClr val="ADE3FE"/>
    <a:srgbClr val="3F3F3F"/>
    <a:srgbClr val="76717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378"/>
    <p:restoredTop sz="94659"/>
  </p:normalViewPr>
  <p:slideViewPr>
    <p:cSldViewPr snapToGrid="0" snapToObjects="1">
      <p:cViewPr varScale="1">
        <p:scale>
          <a:sx n="100" d="100"/>
          <a:sy n="100" d="100"/>
        </p:scale>
        <p:origin x="1112" y="176"/>
      </p:cViewPr>
      <p:guideLst>
        <p:guide orient="horz" pos="414"/>
        <p:guide pos="39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490A1C-ABB2-D049-9F79-6E0CBC45665C}" type="datetimeFigureOut">
              <a:rPr kumimoji="1" lang="ko-KR" altLang="en-US" smtClean="0"/>
              <a:t>2022. 4. 11.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DEAEF-E9B5-0447-B8E4-59F8EDD0F876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28644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203897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72614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31884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631066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250293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700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42534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4315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4648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39562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백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0032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832057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823675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97D5C7-BBE6-6E46-9ECE-80EF257CFCDB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87972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tif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</a:t>
            </a:fld>
            <a:endParaRPr kumimoji="1"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2707037" y="768813"/>
            <a:ext cx="6096000" cy="553997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sz="2400" b="1" dirty="0">
                <a:latin typeface="NanumGothic" charset="-127"/>
                <a:ea typeface="NanumGothic" charset="-127"/>
                <a:cs typeface="NanumGothic" charset="-127"/>
              </a:rPr>
              <a:t>Ch8.</a:t>
            </a:r>
            <a:r>
              <a:rPr kumimoji="1" lang="en-US" altLang="ko-KR" sz="2400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sz="2400" b="1" dirty="0">
                <a:latin typeface="NanumGothic" charset="-127"/>
                <a:ea typeface="NanumGothic" charset="-127"/>
                <a:cs typeface="NanumGothic" charset="-127"/>
              </a:rPr>
              <a:t>Motor control 2</a:t>
            </a:r>
            <a:r>
              <a:rPr kumimoji="1" lang="ko-KR" altLang="en-US" sz="2400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sz="2400" b="1" dirty="0">
                <a:latin typeface="NanumGothic" charset="-127"/>
                <a:ea typeface="NanumGothic" charset="-127"/>
                <a:cs typeface="NanumGothic" charset="-127"/>
              </a:rPr>
              <a:t>( Stepper motor )</a:t>
            </a:r>
          </a:p>
          <a:p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	</a:t>
            </a: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1) Stepper Motor control</a:t>
            </a: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1-1) Bipolar with L293D</a:t>
            </a: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1-2) Unipolar with ULN2003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2) Bipolar stepper with A4988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3) Bipolar stepper with TB6600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4) Temp/Humidity sensor</a:t>
            </a: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4-1) dht11 library</a:t>
            </a: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4-2) simple DHT library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sz="2400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sz="2400" b="1" dirty="0">
                <a:latin typeface="NanumGothic" charset="-127"/>
                <a:ea typeface="NanumGothic" charset="-127"/>
                <a:cs typeface="NanumGothic" charset="-127"/>
              </a:rPr>
              <a:t>Ch9.</a:t>
            </a:r>
            <a:r>
              <a:rPr kumimoji="1" lang="en-US" altLang="ko-KR" sz="2400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sz="2400" b="1" dirty="0">
                <a:latin typeface="NanumGothic" charset="-127"/>
                <a:ea typeface="NanumGothic" charset="-127"/>
                <a:cs typeface="NanumGothic" charset="-127"/>
              </a:rPr>
              <a:t>Serial Interface</a:t>
            </a:r>
          </a:p>
          <a:p>
            <a:endParaRPr kumimoji="1" lang="en-US" altLang="ko-KR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	</a:t>
            </a: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1) UART</a:t>
            </a:r>
          </a:p>
          <a:p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	2) I2C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3223046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8D79B2-8C74-2449-8573-E44D21217BB3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8D7A5C-6BB0-E34E-A5B9-3C2B257A3E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1069" y="362425"/>
            <a:ext cx="8489862" cy="617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568905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4282" y="144379"/>
            <a:ext cx="5819126" cy="6521116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직선 연결선[R] 5"/>
          <p:cNvCxnSpPr/>
          <p:nvPr/>
        </p:nvCxnSpPr>
        <p:spPr>
          <a:xfrm>
            <a:off x="4969565" y="1073427"/>
            <a:ext cx="184205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[R] 6"/>
          <p:cNvCxnSpPr/>
          <p:nvPr/>
        </p:nvCxnSpPr>
        <p:spPr>
          <a:xfrm>
            <a:off x="4996070" y="1921566"/>
            <a:ext cx="2133600" cy="132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[R] 8"/>
          <p:cNvCxnSpPr/>
          <p:nvPr/>
        </p:nvCxnSpPr>
        <p:spPr>
          <a:xfrm flipV="1">
            <a:off x="5009322" y="2438400"/>
            <a:ext cx="4399721" cy="2650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/>
          <p:cNvCxnSpPr/>
          <p:nvPr/>
        </p:nvCxnSpPr>
        <p:spPr>
          <a:xfrm>
            <a:off x="5115339" y="3869635"/>
            <a:ext cx="1709531" cy="13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[R] 12"/>
          <p:cNvCxnSpPr/>
          <p:nvPr/>
        </p:nvCxnSpPr>
        <p:spPr>
          <a:xfrm>
            <a:off x="5088835" y="4041914"/>
            <a:ext cx="1709531" cy="13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5088835" y="4744279"/>
            <a:ext cx="1709531" cy="13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5102087" y="5247862"/>
            <a:ext cx="1709531" cy="13252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상자 15"/>
          <p:cNvSpPr txBox="1"/>
          <p:nvPr/>
        </p:nvSpPr>
        <p:spPr>
          <a:xfrm>
            <a:off x="309283" y="242047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1-2) Unipolar with ULN2003</a:t>
            </a:r>
          </a:p>
        </p:txBody>
      </p:sp>
    </p:spTree>
    <p:extLst>
      <p:ext uri="{BB962C8B-B14F-4D97-AF65-F5344CB8AC3E}">
        <p14:creationId xmlns:p14="http://schemas.microsoft.com/office/powerpoint/2010/main" val="2137736541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B2F1A98-A160-1648-BAC5-B7DF9B7CFFD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ko-KR" smtClean="0"/>
              <a:t>12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420305-6610-ED4C-A37F-FDA1E63DC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27" y="2475571"/>
            <a:ext cx="6005087" cy="381416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07329C7-2E2E-B14E-8CE2-22C2EE0775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9587" y="2420105"/>
            <a:ext cx="5770349" cy="386962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텍스트 상자 15">
            <a:extLst>
              <a:ext uri="{FF2B5EF4-FFF2-40B4-BE49-F238E27FC236}">
                <a16:creationId xmlns:a16="http://schemas.microsoft.com/office/drawing/2014/main" id="{0EEF44D7-0703-BE4D-8BB7-E68B90E6D9DB}"/>
              </a:ext>
            </a:extLst>
          </p:cNvPr>
          <p:cNvSpPr txBox="1"/>
          <p:nvPr/>
        </p:nvSpPr>
        <p:spPr>
          <a:xfrm>
            <a:off x="309283" y="242047"/>
            <a:ext cx="2779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Unipolar ULN2003 STOP</a:t>
            </a: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28165EA-1DAF-9241-B1C5-200A4668CAB3}"/>
              </a:ext>
            </a:extLst>
          </p:cNvPr>
          <p:cNvCxnSpPr/>
          <p:nvPr/>
        </p:nvCxnSpPr>
        <p:spPr>
          <a:xfrm flipH="1">
            <a:off x="7538224" y="1750741"/>
            <a:ext cx="1940313" cy="3010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153DB4D-1B88-AC40-9D3A-B96F1E786672}"/>
              </a:ext>
            </a:extLst>
          </p:cNvPr>
          <p:cNvCxnSpPr/>
          <p:nvPr/>
        </p:nvCxnSpPr>
        <p:spPr>
          <a:xfrm flipH="1">
            <a:off x="1873405" y="802887"/>
            <a:ext cx="1940313" cy="30108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4514187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8" y="1074057"/>
            <a:ext cx="5161309" cy="578394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텍스트 상자 3"/>
          <p:cNvSpPr txBox="1"/>
          <p:nvPr/>
        </p:nvSpPr>
        <p:spPr>
          <a:xfrm>
            <a:off x="2106785" y="665197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Unipolar Sketch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pic>
        <p:nvPicPr>
          <p:cNvPr id="5" name="스크린샷 2016-01-23 오후 6.48.0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6307" y="1103085"/>
            <a:ext cx="5473096" cy="5215625"/>
          </a:xfrm>
          <a:prstGeom prst="rect">
            <a:avLst/>
          </a:prstGeom>
          <a:ln w="3175">
            <a:solidFill>
              <a:schemeClr val="tx1"/>
            </a:solidFill>
            <a:miter lim="400000"/>
          </a:ln>
        </p:spPr>
      </p:pic>
      <p:sp>
        <p:nvSpPr>
          <p:cNvPr id="6" name="텍스트 상자 5"/>
          <p:cNvSpPr txBox="1"/>
          <p:nvPr/>
        </p:nvSpPr>
        <p:spPr>
          <a:xfrm>
            <a:off x="7692202" y="693612"/>
            <a:ext cx="16930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Bipolar Sketch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309283" y="242047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1-2) Unipolar with ULN2003</a:t>
            </a:r>
          </a:p>
        </p:txBody>
      </p:sp>
    </p:spTree>
    <p:extLst>
      <p:ext uri="{BB962C8B-B14F-4D97-AF65-F5344CB8AC3E}">
        <p14:creationId xmlns:p14="http://schemas.microsoft.com/office/powerpoint/2010/main" val="156245837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/>
          <p:nvPr/>
        </p:nvSpPr>
        <p:spPr>
          <a:xfrm>
            <a:off x="337704" y="1365060"/>
            <a:ext cx="2510291" cy="871573"/>
          </a:xfrm>
          <a:prstGeom prst="rect">
            <a:avLst/>
          </a:prstGeom>
          <a:solidFill>
            <a:schemeClr val="bg1"/>
          </a:solidFill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0092" tIns="20092" rIns="20092" bIns="20092" anchor="ctr">
            <a:spAutoFit/>
          </a:bodyPr>
          <a:lstStyle/>
          <a:p>
            <a:r>
              <a:rPr b="1" dirty="0">
                <a:latin typeface="NanumGothic" charset="-127"/>
                <a:ea typeface="NanumGothic" charset="-127"/>
                <a:cs typeface="NanumGothic" charset="-127"/>
              </a:rPr>
              <a:t>Unipolar stepper motor</a:t>
            </a:r>
            <a:endParaRPr lang="en-US" b="1" dirty="0">
              <a:latin typeface="NanumGothic" charset="-127"/>
              <a:ea typeface="NanumGothic" charset="-127"/>
              <a:cs typeface="NanumGothic" charset="-127"/>
            </a:endParaRPr>
          </a:p>
          <a:p>
            <a:endParaRPr lang="en-US" b="1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lang="en-US" b="1" dirty="0">
                <a:latin typeface="NanumGothic" charset="-127"/>
                <a:ea typeface="NanumGothic" charset="-127"/>
                <a:cs typeface="NanumGothic" charset="-127"/>
              </a:rPr>
              <a:t>without library</a:t>
            </a:r>
            <a:endParaRPr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5655" y="0"/>
            <a:ext cx="3943605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0214" y="0"/>
            <a:ext cx="4289006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텍스트 상자 4"/>
          <p:cNvSpPr txBox="1"/>
          <p:nvPr/>
        </p:nvSpPr>
        <p:spPr>
          <a:xfrm>
            <a:off x="123304" y="257545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1-2) Unipolar with ULN2003</a:t>
            </a:r>
          </a:p>
        </p:txBody>
      </p:sp>
    </p:spTree>
    <p:extLst>
      <p:ext uri="{BB962C8B-B14F-4D97-AF65-F5344CB8AC3E}">
        <p14:creationId xmlns:p14="http://schemas.microsoft.com/office/powerpoint/2010/main" val="3919345707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763372" y="711653"/>
            <a:ext cx="10733924" cy="5574632"/>
            <a:chOff x="623888" y="1283368"/>
            <a:chExt cx="10733924" cy="557463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0E0E0"/>
                </a:clrFrom>
                <a:clrTo>
                  <a:srgbClr val="E0E0E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2" t="52059" r="2061" b="1012"/>
            <a:stretch/>
          </p:blipFill>
          <p:spPr>
            <a:xfrm>
              <a:off x="623888" y="1283368"/>
              <a:ext cx="10733924" cy="5574632"/>
            </a:xfrm>
            <a:prstGeom prst="rect">
              <a:avLst/>
            </a:prstGeom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651321" y="1585495"/>
              <a:ext cx="6160168" cy="4507831"/>
            </a:xfrm>
            <a:prstGeom prst="roundRect">
              <a:avLst>
                <a:gd name="adj" fmla="val 3172"/>
              </a:avLst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15</a:t>
            </a:fld>
            <a:endParaRPr kumimoji="1"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5386962" y="2814637"/>
            <a:ext cx="1399600" cy="1849726"/>
            <a:chOff x="499730" y="2351314"/>
            <a:chExt cx="1703720" cy="2205781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730" y="2351314"/>
              <a:ext cx="1703720" cy="1692728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828080" y="4187763"/>
              <a:ext cx="8402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altLang="ko-KR">
                  <a:solidFill>
                    <a:srgbClr val="000000"/>
                  </a:solidFill>
                  <a:latin typeface="AppleSDGothicNeo-Light" charset="-127"/>
                  <a:ea typeface="AppleSDGothicNeo-Light" charset="-127"/>
                </a:rPr>
                <a:t>A4988</a:t>
              </a:r>
              <a:endParaRPr lang="ko-KR" altLang="en-US" dirty="0"/>
            </a:p>
          </p:txBody>
        </p:sp>
      </p:grp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12495" r="3691" b="14806"/>
          <a:stretch/>
        </p:blipFill>
        <p:spPr>
          <a:xfrm>
            <a:off x="7564901" y="2671763"/>
            <a:ext cx="2207809" cy="1890298"/>
          </a:xfrm>
          <a:prstGeom prst="rect">
            <a:avLst/>
          </a:prstGeom>
        </p:spPr>
      </p:pic>
      <p:sp>
        <p:nvSpPr>
          <p:cNvPr id="10" name="TextBox 22"/>
          <p:cNvSpPr txBox="1"/>
          <p:nvPr/>
        </p:nvSpPr>
        <p:spPr>
          <a:xfrm>
            <a:off x="5353050" y="1785938"/>
            <a:ext cx="42195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latin typeface="NanumGothic" charset="-127"/>
                <a:ea typeface="NanumGothic" charset="-127"/>
                <a:cs typeface="NanumGothic" charset="-127"/>
              </a:rPr>
              <a:t>Bipolar </a:t>
            </a:r>
            <a:r>
              <a:rPr lang="ko-KR" altLang="en-US" b="1" dirty="0">
                <a:latin typeface="NanumGothic" charset="-127"/>
                <a:ea typeface="NanumGothic" charset="-127"/>
                <a:cs typeface="NanumGothic" charset="-127"/>
              </a:rPr>
              <a:t>스텝</a:t>
            </a:r>
            <a:r>
              <a:rPr lang="en-US" altLang="ko-KR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lang="ko-KR" altLang="en-US" b="1" dirty="0">
                <a:latin typeface="NanumGothic" charset="-127"/>
                <a:ea typeface="NanumGothic" charset="-127"/>
                <a:cs typeface="NanumGothic" charset="-127"/>
              </a:rPr>
              <a:t>모터</a:t>
            </a:r>
            <a:r>
              <a:rPr lang="en-US" altLang="ko-KR" b="1" dirty="0">
                <a:latin typeface="NanumGothic" charset="-127"/>
                <a:ea typeface="NanumGothic" charset="-127"/>
                <a:cs typeface="NanumGothic" charset="-127"/>
              </a:rPr>
              <a:t> with A4988</a:t>
            </a:r>
            <a:endParaRPr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18638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33D7AF1-2F8A-B644-9521-ACEF344FE7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16</a:t>
            </a:fld>
            <a:endParaRPr kumimoji="1"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513A2EB-5AA6-7F4B-B5CB-FA5BC48227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384" t="23175" r="18687" b="20952"/>
          <a:stretch/>
        </p:blipFill>
        <p:spPr>
          <a:xfrm>
            <a:off x="1807609" y="986414"/>
            <a:ext cx="5181599" cy="43844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2A0E9DF-F18C-7B41-A40D-54CDA017221C}"/>
              </a:ext>
            </a:extLst>
          </p:cNvPr>
          <p:cNvSpPr txBox="1"/>
          <p:nvPr/>
        </p:nvSpPr>
        <p:spPr>
          <a:xfrm>
            <a:off x="8350647" y="989908"/>
            <a:ext cx="1221809" cy="17058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NEMA ..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NEMA 17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NEMA 23</a:t>
            </a:r>
          </a:p>
          <a:p>
            <a:pPr>
              <a:lnSpc>
                <a:spcPct val="150000"/>
              </a:lnSpc>
            </a:pPr>
            <a:r>
              <a:rPr kumimoji="1" lang="en-US" altLang="ko-Kore-KR" b="1" dirty="0">
                <a:latin typeface="NanumGothic" panose="020D0604000000000000" pitchFamily="34" charset="-127"/>
                <a:ea typeface="NanumGothic" panose="020D0604000000000000" pitchFamily="34" charset="-127"/>
              </a:rPr>
              <a:t>NEMA ..</a:t>
            </a:r>
            <a:endParaRPr kumimoji="1" lang="ko-Kore-KR" altLang="en-US" b="1" dirty="0">
              <a:latin typeface="NanumGothic" panose="020D0604000000000000" pitchFamily="34" charset="-127"/>
              <a:ea typeface="NanumGothic" panose="020D0604000000000000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A24D54C4-8821-E948-AEDB-9B88DCF3B36D}"/>
              </a:ext>
            </a:extLst>
          </p:cNvPr>
          <p:cNvSpPr/>
          <p:nvPr/>
        </p:nvSpPr>
        <p:spPr>
          <a:xfrm>
            <a:off x="7000094" y="5703667"/>
            <a:ext cx="4788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ko-Kore-KR" b="1" dirty="0">
                <a:solidFill>
                  <a:srgbClr val="202124"/>
                </a:solidFill>
                <a:latin typeface="arial" panose="020B0604020202020204" pitchFamily="34" charset="0"/>
              </a:rPr>
              <a:t>N</a:t>
            </a:r>
            <a:r>
              <a:rPr lang="en" altLang="ko-Kore-KR" dirty="0">
                <a:solidFill>
                  <a:srgbClr val="202124"/>
                </a:solidFill>
                <a:latin typeface="arial" panose="020B0604020202020204" pitchFamily="34" charset="0"/>
              </a:rPr>
              <a:t>orth American </a:t>
            </a:r>
            <a:r>
              <a:rPr lang="en" altLang="ko-Kore-KR" b="1" dirty="0">
                <a:solidFill>
                  <a:srgbClr val="202124"/>
                </a:solidFill>
                <a:latin typeface="arial" panose="020B0604020202020204" pitchFamily="34" charset="0"/>
              </a:rPr>
              <a:t>standard</a:t>
            </a:r>
            <a:r>
              <a:rPr lang="en" altLang="ko-Kore-KR" dirty="0">
                <a:solidFill>
                  <a:srgbClr val="202124"/>
                </a:solidFill>
                <a:latin typeface="arial" panose="020B0604020202020204" pitchFamily="34" charset="0"/>
              </a:rPr>
              <a:t> for Electric </a:t>
            </a:r>
            <a:r>
              <a:rPr lang="en" altLang="ko-Kore-KR" b="1" dirty="0">
                <a:solidFill>
                  <a:srgbClr val="202124"/>
                </a:solidFill>
                <a:latin typeface="arial" panose="020B0604020202020204" pitchFamily="34" charset="0"/>
              </a:rPr>
              <a:t>motors</a:t>
            </a:r>
            <a:endParaRPr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1168633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E794A9-49EA-5944-90C4-8A5CD2E98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17</a:t>
            </a:fld>
            <a:endParaRPr kumimoji="1" lang="ko-KR" altLang="en-US"/>
          </a:p>
        </p:txBody>
      </p:sp>
      <p:pic>
        <p:nvPicPr>
          <p:cNvPr id="3" name="How does a Stepper Motor work " descr="How does a Stepper Motor work ">
            <a:hlinkClick r:id="" action="ppaction://media"/>
            <a:extLst>
              <a:ext uri="{FF2B5EF4-FFF2-40B4-BE49-F238E27FC236}">
                <a16:creationId xmlns:a16="http://schemas.microsoft.com/office/drawing/2014/main" id="{A150067B-1E57-F448-85BA-9C1BCBCC0FB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3175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0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47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18</a:t>
            </a:fld>
            <a:endParaRPr kumimoji="1" lang="ko-KR" altLang="en-US"/>
          </a:p>
        </p:txBody>
      </p:sp>
      <p:sp>
        <p:nvSpPr>
          <p:cNvPr id="3" name="TextBox 22"/>
          <p:cNvSpPr txBox="1"/>
          <p:nvPr/>
        </p:nvSpPr>
        <p:spPr>
          <a:xfrm>
            <a:off x="8063075" y="3056072"/>
            <a:ext cx="261598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b="1" dirty="0">
                <a:latin typeface="NanumGothic" charset="-127"/>
                <a:ea typeface="NanumGothic" charset="-127"/>
                <a:cs typeface="NanumGothic" charset="-127"/>
              </a:rPr>
              <a:t>모터 </a:t>
            </a:r>
            <a:r>
              <a:rPr lang="en-US" altLang="ko-KR" b="1" dirty="0">
                <a:latin typeface="NanumGothic" charset="-127"/>
                <a:ea typeface="NanumGothic" charset="-127"/>
                <a:cs typeface="NanumGothic" charset="-127"/>
              </a:rPr>
              <a:t>:</a:t>
            </a:r>
            <a:r>
              <a:rPr lang="ko-KR" altLang="en-US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lang="en-US" altLang="ko-KR" b="1" dirty="0">
                <a:latin typeface="NanumGothic" charset="-127"/>
                <a:ea typeface="NanumGothic" charset="-127"/>
                <a:cs typeface="NanumGothic" charset="-127"/>
              </a:rPr>
              <a:t>Bipolar </a:t>
            </a:r>
            <a:r>
              <a:rPr lang="ko-KR" altLang="en-US" b="1" dirty="0">
                <a:latin typeface="NanumGothic" charset="-127"/>
                <a:ea typeface="NanumGothic" charset="-127"/>
                <a:cs typeface="NanumGothic" charset="-127"/>
              </a:rPr>
              <a:t>스텝</a:t>
            </a:r>
            <a:r>
              <a:rPr lang="en-US" altLang="ko-KR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lang="ko-KR" altLang="en-US" b="1" dirty="0">
                <a:latin typeface="NanumGothic" charset="-127"/>
                <a:ea typeface="NanumGothic" charset="-127"/>
                <a:cs typeface="NanumGothic" charset="-127"/>
              </a:rPr>
              <a:t>모터</a:t>
            </a:r>
          </a:p>
        </p:txBody>
      </p:sp>
      <p:cxnSp>
        <p:nvCxnSpPr>
          <p:cNvPr id="4" name="직선 연결선[R] 3"/>
          <p:cNvCxnSpPr/>
          <p:nvPr/>
        </p:nvCxnSpPr>
        <p:spPr>
          <a:xfrm>
            <a:off x="2818384" y="1402606"/>
            <a:ext cx="65044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3529190" y="1248541"/>
            <a:ext cx="2643105" cy="1833163"/>
            <a:chOff x="1696825" y="1594703"/>
            <a:chExt cx="2643105" cy="1833163"/>
          </a:xfrm>
        </p:grpSpPr>
        <p:grpSp>
          <p:nvGrpSpPr>
            <p:cNvPr id="6" name="그룹 5"/>
            <p:cNvGrpSpPr/>
            <p:nvPr/>
          </p:nvGrpSpPr>
          <p:grpSpPr>
            <a:xfrm>
              <a:off x="1696825" y="1611984"/>
              <a:ext cx="1912812" cy="1815882"/>
              <a:chOff x="1696825" y="1611984"/>
              <a:chExt cx="1912812" cy="1815882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60439" y="1684421"/>
                <a:ext cx="1249198" cy="1680948"/>
              </a:xfrm>
              <a:prstGeom prst="rect">
                <a:avLst/>
              </a:prstGeom>
            </p:spPr>
          </p:pic>
          <p:sp>
            <p:nvSpPr>
              <p:cNvPr id="9" name="텍스트 상자 8"/>
              <p:cNvSpPr txBox="1"/>
              <p:nvPr/>
            </p:nvSpPr>
            <p:spPr>
              <a:xfrm>
                <a:off x="1696825" y="1611984"/>
                <a:ext cx="665567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  EN</a:t>
                </a:r>
              </a:p>
              <a:p>
                <a:r>
                  <a:rPr kumimoji="1"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MS1</a:t>
                </a:r>
              </a:p>
              <a:p>
                <a:r>
                  <a:rPr kumimoji="1"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MS2</a:t>
                </a:r>
              </a:p>
              <a:p>
                <a:r>
                  <a:rPr kumimoji="1"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MS3</a:t>
                </a:r>
              </a:p>
              <a:p>
                <a:r>
                  <a:rPr kumimoji="1"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Reset</a:t>
                </a:r>
              </a:p>
              <a:p>
                <a:r>
                  <a:rPr kumimoji="1"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Sleep</a:t>
                </a:r>
              </a:p>
              <a:p>
                <a:r>
                  <a:rPr kumimoji="1"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Step</a:t>
                </a:r>
              </a:p>
              <a:p>
                <a:r>
                  <a:rPr kumimoji="1" lang="en-US" altLang="ko-KR" sz="14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 DIR</a:t>
                </a:r>
                <a:endParaRPr kumimoji="1" lang="ko-KR" altLang="en-US" sz="1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endParaRPr>
              </a:p>
            </p:txBody>
          </p:sp>
          <p:cxnSp>
            <p:nvCxnSpPr>
              <p:cNvPr id="10" name="직선 연결선[R] 9"/>
              <p:cNvCxnSpPr/>
              <p:nvPr/>
            </p:nvCxnSpPr>
            <p:spPr>
              <a:xfrm>
                <a:off x="1979629" y="1677693"/>
                <a:ext cx="245096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직선 연결선[R] 10"/>
              <p:cNvCxnSpPr/>
              <p:nvPr/>
            </p:nvCxnSpPr>
            <p:spPr>
              <a:xfrm>
                <a:off x="1800519" y="2535533"/>
                <a:ext cx="4336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직선 연결선[R] 11"/>
              <p:cNvCxnSpPr/>
              <p:nvPr/>
            </p:nvCxnSpPr>
            <p:spPr>
              <a:xfrm>
                <a:off x="1802090" y="2735067"/>
                <a:ext cx="4336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7" name="텍스트 상자 6"/>
            <p:cNvSpPr txBox="1"/>
            <p:nvPr/>
          </p:nvSpPr>
          <p:spPr>
            <a:xfrm>
              <a:off x="3621464" y="1594703"/>
              <a:ext cx="718466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VMOT</a:t>
              </a:r>
            </a:p>
            <a:p>
              <a:r>
                <a:rPr kumimoji="1"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GND</a:t>
              </a:r>
            </a:p>
            <a:p>
              <a:r>
                <a:rPr kumimoji="1"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2B</a:t>
              </a:r>
            </a:p>
            <a:p>
              <a:r>
                <a:rPr kumimoji="1"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2A</a:t>
              </a:r>
            </a:p>
            <a:p>
              <a:r>
                <a:rPr kumimoji="1"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1A</a:t>
              </a:r>
            </a:p>
            <a:p>
              <a:r>
                <a:rPr kumimoji="1"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1B</a:t>
              </a:r>
            </a:p>
            <a:p>
              <a:r>
                <a:rPr kumimoji="1"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VDD</a:t>
              </a:r>
            </a:p>
            <a:p>
              <a:r>
                <a:rPr kumimoji="1" lang="en-US" altLang="ko-KR" sz="14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GND</a:t>
              </a:r>
              <a:endParaRPr kumimoji="1" lang="ko-KR" altLang="en-US" sz="14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endParaRPr>
            </a:p>
          </p:txBody>
        </p:sp>
      </p:grpSp>
      <p:cxnSp>
        <p:nvCxnSpPr>
          <p:cNvPr id="13" name="직선 연결선[R] 12"/>
          <p:cNvCxnSpPr/>
          <p:nvPr/>
        </p:nvCxnSpPr>
        <p:spPr>
          <a:xfrm flipH="1">
            <a:off x="6171151" y="1406946"/>
            <a:ext cx="65044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[R] 13"/>
          <p:cNvCxnSpPr/>
          <p:nvPr/>
        </p:nvCxnSpPr>
        <p:spPr>
          <a:xfrm>
            <a:off x="2818384" y="2302492"/>
            <a:ext cx="65044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[R] 14"/>
          <p:cNvCxnSpPr/>
          <p:nvPr/>
        </p:nvCxnSpPr>
        <p:spPr>
          <a:xfrm>
            <a:off x="2818384" y="2528735"/>
            <a:ext cx="65044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[R] 15"/>
          <p:cNvCxnSpPr/>
          <p:nvPr/>
        </p:nvCxnSpPr>
        <p:spPr>
          <a:xfrm>
            <a:off x="2818384" y="2707845"/>
            <a:ext cx="65044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[R] 16"/>
          <p:cNvCxnSpPr/>
          <p:nvPr/>
        </p:nvCxnSpPr>
        <p:spPr>
          <a:xfrm>
            <a:off x="2818384" y="2924662"/>
            <a:ext cx="65044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/>
          <p:cNvGrpSpPr/>
          <p:nvPr/>
        </p:nvGrpSpPr>
        <p:grpSpPr>
          <a:xfrm>
            <a:off x="2818384" y="1605186"/>
            <a:ext cx="861634" cy="509047"/>
            <a:chOff x="467544" y="1310325"/>
            <a:chExt cx="861634" cy="509047"/>
          </a:xfrm>
        </p:grpSpPr>
        <p:cxnSp>
          <p:nvCxnSpPr>
            <p:cNvPr id="19" name="직선 연결선[R] 18"/>
            <p:cNvCxnSpPr/>
            <p:nvPr/>
          </p:nvCxnSpPr>
          <p:spPr>
            <a:xfrm>
              <a:off x="467544" y="1550804"/>
              <a:ext cx="650449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왼쪽 중괄호[L] 19"/>
            <p:cNvSpPr/>
            <p:nvPr/>
          </p:nvSpPr>
          <p:spPr>
            <a:xfrm>
              <a:off x="1121789" y="1310325"/>
              <a:ext cx="207389" cy="509047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cxnSp>
        <p:nvCxnSpPr>
          <p:cNvPr id="21" name="직선 연결선[R] 20"/>
          <p:cNvCxnSpPr/>
          <p:nvPr/>
        </p:nvCxnSpPr>
        <p:spPr>
          <a:xfrm flipH="1">
            <a:off x="6171151" y="1623762"/>
            <a:ext cx="65044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[R] 21"/>
          <p:cNvCxnSpPr/>
          <p:nvPr/>
        </p:nvCxnSpPr>
        <p:spPr>
          <a:xfrm flipH="1">
            <a:off x="6171151" y="2679563"/>
            <a:ext cx="65044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[R] 22"/>
          <p:cNvCxnSpPr/>
          <p:nvPr/>
        </p:nvCxnSpPr>
        <p:spPr>
          <a:xfrm flipH="1">
            <a:off x="6171151" y="2877526"/>
            <a:ext cx="650449" cy="0"/>
          </a:xfrm>
          <a:prstGeom prst="line">
            <a:avLst/>
          </a:prstGeom>
          <a:ln w="1905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5906314" y="1804720"/>
            <a:ext cx="915286" cy="733720"/>
            <a:chOff x="3555474" y="1509859"/>
            <a:chExt cx="915286" cy="733720"/>
          </a:xfrm>
        </p:grpSpPr>
        <p:cxnSp>
          <p:nvCxnSpPr>
            <p:cNvPr id="25" name="직선 연결선[R] 24"/>
            <p:cNvCxnSpPr/>
            <p:nvPr/>
          </p:nvCxnSpPr>
          <p:spPr>
            <a:xfrm flipH="1">
              <a:off x="3820311" y="1875655"/>
              <a:ext cx="650449" cy="0"/>
            </a:xfrm>
            <a:prstGeom prst="line">
              <a:avLst/>
            </a:prstGeom>
            <a:ln w="19050">
              <a:solidFill>
                <a:srgbClr val="FF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왼쪽 중괄호[L] 25"/>
            <p:cNvSpPr/>
            <p:nvPr/>
          </p:nvSpPr>
          <p:spPr>
            <a:xfrm flipH="1">
              <a:off x="3555474" y="1509859"/>
              <a:ext cx="196393" cy="733720"/>
            </a:xfrm>
            <a:prstGeom prst="leftBrac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나눔고딕" panose="020D0604000000000000" pitchFamily="50" charset="-127"/>
                <a:ea typeface="나눔고딕" panose="020D0604000000000000" pitchFamily="50" charset="-127"/>
              </a:endParaRPr>
            </a:p>
          </p:txBody>
        </p:sp>
      </p:grpSp>
      <p:sp>
        <p:nvSpPr>
          <p:cNvPr id="27" name="텍스트 상자 26"/>
          <p:cNvSpPr txBox="1"/>
          <p:nvPr/>
        </p:nvSpPr>
        <p:spPr>
          <a:xfrm>
            <a:off x="3018751" y="3452249"/>
            <a:ext cx="3759362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MS1	MS2	MS3	Microstep Resolution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Low	Low	Low	Full step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High	Low	Low	Half step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Low	High	Low	Quarter step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High	High	Low	Eighth step</a:t>
            </a:r>
          </a:p>
          <a:p>
            <a:pPr>
              <a:lnSpc>
                <a:spcPct val="150000"/>
              </a:lnSpc>
            </a:pPr>
            <a:r>
              <a:rPr kumimoji="1" lang="en-US" altLang="ko-KR" sz="1200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High	High	High	Sixteenth step</a:t>
            </a:r>
            <a:endParaRPr kumimoji="1" lang="ko-KR" altLang="en-US" sz="1200" dirty="0"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12495" r="3691" b="14806"/>
          <a:stretch/>
        </p:blipFill>
        <p:spPr>
          <a:xfrm>
            <a:off x="7308097" y="1287865"/>
            <a:ext cx="1821676" cy="1559696"/>
          </a:xfrm>
          <a:prstGeom prst="rect">
            <a:avLst/>
          </a:prstGeom>
        </p:spPr>
      </p:pic>
      <p:sp>
        <p:nvSpPr>
          <p:cNvPr id="29" name="TextBox 6"/>
          <p:cNvSpPr txBox="1"/>
          <p:nvPr/>
        </p:nvSpPr>
        <p:spPr>
          <a:xfrm>
            <a:off x="4500023" y="3073494"/>
            <a:ext cx="63671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ea typeface="NanumGothic"/>
              </a:rPr>
              <a:t>A4988</a:t>
            </a:r>
            <a:endParaRPr lang="ko-KR" altLang="en-US" dirty="0">
              <a:ea typeface="NanumGothic"/>
            </a:endParaRPr>
          </a:p>
        </p:txBody>
      </p:sp>
      <p:sp>
        <p:nvSpPr>
          <p:cNvPr id="30" name="텍스트 상자 29"/>
          <p:cNvSpPr txBox="1"/>
          <p:nvPr/>
        </p:nvSpPr>
        <p:spPr>
          <a:xfrm>
            <a:off x="309283" y="242047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Bipolar with A4988</a:t>
            </a:r>
          </a:p>
        </p:txBody>
      </p:sp>
    </p:spTree>
    <p:extLst>
      <p:ext uri="{BB962C8B-B14F-4D97-AF65-F5344CB8AC3E}">
        <p14:creationId xmlns:p14="http://schemas.microsoft.com/office/powerpoint/2010/main" val="229393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allAtOnce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19</a:t>
            </a:fld>
            <a:endParaRPr kumimoji="1" lang="ko-KR" altLang="en-US"/>
          </a:p>
        </p:txBody>
      </p:sp>
      <p:grpSp>
        <p:nvGrpSpPr>
          <p:cNvPr id="3" name="그룹 2"/>
          <p:cNvGrpSpPr/>
          <p:nvPr/>
        </p:nvGrpSpPr>
        <p:grpSpPr>
          <a:xfrm>
            <a:off x="5546343" y="3237040"/>
            <a:ext cx="2256724" cy="1596368"/>
            <a:chOff x="1846006" y="1604130"/>
            <a:chExt cx="2256724" cy="1596368"/>
          </a:xfrm>
        </p:grpSpPr>
        <p:grpSp>
          <p:nvGrpSpPr>
            <p:cNvPr id="4" name="그룹 3"/>
            <p:cNvGrpSpPr/>
            <p:nvPr/>
          </p:nvGrpSpPr>
          <p:grpSpPr>
            <a:xfrm>
              <a:off x="1846006" y="1630838"/>
              <a:ext cx="1585352" cy="1569660"/>
              <a:chOff x="1846006" y="1630838"/>
              <a:chExt cx="1585352" cy="1569660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360439" y="1684421"/>
                <a:ext cx="1070919" cy="1441052"/>
              </a:xfrm>
              <a:prstGeom prst="rect">
                <a:avLst/>
              </a:prstGeom>
            </p:spPr>
          </p:pic>
          <p:sp>
            <p:nvSpPr>
              <p:cNvPr id="7" name="텍스트 상자 6"/>
              <p:cNvSpPr txBox="1"/>
              <p:nvPr/>
            </p:nvSpPr>
            <p:spPr>
              <a:xfrm>
                <a:off x="1846006" y="1630838"/>
                <a:ext cx="596638" cy="15696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  EN</a:t>
                </a:r>
              </a:p>
              <a:p>
                <a:r>
                  <a:rPr kumimoji="1"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MS1</a:t>
                </a:r>
              </a:p>
              <a:p>
                <a:r>
                  <a:rPr kumimoji="1"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MS2</a:t>
                </a:r>
              </a:p>
              <a:p>
                <a:r>
                  <a:rPr kumimoji="1"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MS3</a:t>
                </a:r>
              </a:p>
              <a:p>
                <a:r>
                  <a:rPr kumimoji="1"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Reset</a:t>
                </a:r>
              </a:p>
              <a:p>
                <a:r>
                  <a:rPr kumimoji="1"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Sleep</a:t>
                </a:r>
              </a:p>
              <a:p>
                <a:r>
                  <a:rPr kumimoji="1"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Step</a:t>
                </a:r>
              </a:p>
              <a:p>
                <a:r>
                  <a:rPr kumimoji="1" lang="en-US" altLang="ko-KR" sz="1200" b="1" dirty="0">
                    <a:latin typeface="나눔고딕" panose="020D0604000000000000" pitchFamily="50" charset="-127"/>
                    <a:ea typeface="나눔고딕" panose="020D0604000000000000" pitchFamily="50" charset="-127"/>
                    <a:cs typeface="NanumGothic" charset="-127"/>
                  </a:rPr>
                  <a:t>   DIR</a:t>
                </a:r>
                <a:endParaRPr kumimoji="1" lang="ko-KR" altLang="en-US" sz="1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endParaRPr>
              </a:p>
            </p:txBody>
          </p:sp>
          <p:cxnSp>
            <p:nvCxnSpPr>
              <p:cNvPr id="8" name="직선 연결선[R] 7"/>
              <p:cNvCxnSpPr/>
              <p:nvPr/>
            </p:nvCxnSpPr>
            <p:spPr>
              <a:xfrm>
                <a:off x="2059234" y="1687120"/>
                <a:ext cx="212625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직선 연결선[R] 8"/>
              <p:cNvCxnSpPr/>
              <p:nvPr/>
            </p:nvCxnSpPr>
            <p:spPr>
              <a:xfrm>
                <a:off x="1894787" y="2431839"/>
                <a:ext cx="4336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[R] 9"/>
              <p:cNvCxnSpPr/>
              <p:nvPr/>
            </p:nvCxnSpPr>
            <p:spPr>
              <a:xfrm>
                <a:off x="1906296" y="2603604"/>
                <a:ext cx="433632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" name="텍스트 상자 4"/>
            <p:cNvSpPr txBox="1"/>
            <p:nvPr/>
          </p:nvSpPr>
          <p:spPr>
            <a:xfrm>
              <a:off x="3461208" y="1604130"/>
              <a:ext cx="64152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VMOT</a:t>
              </a:r>
            </a:p>
            <a:p>
              <a:r>
                <a:rPr kumimoji="1"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GND</a:t>
              </a:r>
            </a:p>
            <a:p>
              <a:r>
                <a:rPr kumimoji="1"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2B</a:t>
              </a:r>
            </a:p>
            <a:p>
              <a:r>
                <a:rPr kumimoji="1"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2A</a:t>
              </a:r>
            </a:p>
            <a:p>
              <a:r>
                <a:rPr kumimoji="1"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1A</a:t>
              </a:r>
            </a:p>
            <a:p>
              <a:r>
                <a:rPr kumimoji="1"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1B</a:t>
              </a:r>
            </a:p>
            <a:p>
              <a:r>
                <a:rPr kumimoji="1"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VDD</a:t>
              </a:r>
            </a:p>
            <a:p>
              <a:r>
                <a:rPr kumimoji="1" lang="en-US" altLang="ko-KR" sz="1200" b="1" dirty="0">
                  <a:latin typeface="나눔고딕" panose="020D0604000000000000" pitchFamily="50" charset="-127"/>
                  <a:ea typeface="나눔고딕" panose="020D0604000000000000" pitchFamily="50" charset="-127"/>
                  <a:cs typeface="NanumGothic" charset="-127"/>
                </a:rPr>
                <a:t>GND</a:t>
              </a:r>
              <a:endParaRPr kumimoji="1" lang="ko-KR" altLang="en-US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endParaRP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891915" y="2064952"/>
            <a:ext cx="3608983" cy="258783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12495" r="3691" b="14806"/>
          <a:stretch/>
        </p:blipFill>
        <p:spPr>
          <a:xfrm>
            <a:off x="5801031" y="1626031"/>
            <a:ext cx="1517716" cy="1299449"/>
          </a:xfrm>
          <a:prstGeom prst="rect">
            <a:avLst/>
          </a:prstGeom>
        </p:spPr>
      </p:pic>
      <p:sp>
        <p:nvSpPr>
          <p:cNvPr id="13" name="자유형 12"/>
          <p:cNvSpPr/>
          <p:nvPr/>
        </p:nvSpPr>
        <p:spPr>
          <a:xfrm>
            <a:off x="2247127" y="3679624"/>
            <a:ext cx="5693789" cy="1772239"/>
          </a:xfrm>
          <a:custGeom>
            <a:avLst/>
            <a:gdLst>
              <a:gd name="connsiteX0" fmla="*/ 320511 w 5693789"/>
              <a:gd name="connsiteY0" fmla="*/ 0 h 1772239"/>
              <a:gd name="connsiteX1" fmla="*/ 0 w 5693789"/>
              <a:gd name="connsiteY1" fmla="*/ 0 h 1772239"/>
              <a:gd name="connsiteX2" fmla="*/ 0 w 5693789"/>
              <a:gd name="connsiteY2" fmla="*/ 1772239 h 1772239"/>
              <a:gd name="connsiteX3" fmla="*/ 5693789 w 5693789"/>
              <a:gd name="connsiteY3" fmla="*/ 1772239 h 1772239"/>
              <a:gd name="connsiteX4" fmla="*/ 5693789 w 5693789"/>
              <a:gd name="connsiteY4" fmla="*/ 763571 h 1772239"/>
              <a:gd name="connsiteX5" fmla="*/ 4788816 w 5693789"/>
              <a:gd name="connsiteY5" fmla="*/ 763571 h 1772239"/>
              <a:gd name="connsiteX6" fmla="*/ 4788816 w 5693789"/>
              <a:gd name="connsiteY6" fmla="*/ 763571 h 1772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93789" h="1772239">
                <a:moveTo>
                  <a:pt x="320511" y="0"/>
                </a:moveTo>
                <a:lnTo>
                  <a:pt x="0" y="0"/>
                </a:lnTo>
                <a:lnTo>
                  <a:pt x="0" y="1772239"/>
                </a:lnTo>
                <a:lnTo>
                  <a:pt x="5693789" y="1772239"/>
                </a:lnTo>
                <a:lnTo>
                  <a:pt x="5693789" y="763571"/>
                </a:lnTo>
                <a:lnTo>
                  <a:pt x="4788816" y="763571"/>
                </a:lnTo>
                <a:lnTo>
                  <a:pt x="4788816" y="76357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2331968" y="3783319"/>
            <a:ext cx="5448693" cy="1555422"/>
          </a:xfrm>
          <a:custGeom>
            <a:avLst/>
            <a:gdLst>
              <a:gd name="connsiteX0" fmla="*/ 226243 w 5448693"/>
              <a:gd name="connsiteY0" fmla="*/ 0 h 1555422"/>
              <a:gd name="connsiteX1" fmla="*/ 0 w 5448693"/>
              <a:gd name="connsiteY1" fmla="*/ 0 h 1555422"/>
              <a:gd name="connsiteX2" fmla="*/ 0 w 5448693"/>
              <a:gd name="connsiteY2" fmla="*/ 1555422 h 1555422"/>
              <a:gd name="connsiteX3" fmla="*/ 5448693 w 5448693"/>
              <a:gd name="connsiteY3" fmla="*/ 1555422 h 1555422"/>
              <a:gd name="connsiteX4" fmla="*/ 5448693 w 5448693"/>
              <a:gd name="connsiteY4" fmla="*/ 867266 h 1555422"/>
              <a:gd name="connsiteX5" fmla="*/ 4732255 w 5448693"/>
              <a:gd name="connsiteY5" fmla="*/ 867266 h 15554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48693" h="1555422">
                <a:moveTo>
                  <a:pt x="226243" y="0"/>
                </a:moveTo>
                <a:lnTo>
                  <a:pt x="0" y="0"/>
                </a:lnTo>
                <a:lnTo>
                  <a:pt x="0" y="1555422"/>
                </a:lnTo>
                <a:lnTo>
                  <a:pt x="5448693" y="1555422"/>
                </a:lnTo>
                <a:lnTo>
                  <a:pt x="5448693" y="867266"/>
                </a:lnTo>
                <a:lnTo>
                  <a:pt x="4732255" y="867266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7035943" y="2548407"/>
            <a:ext cx="904973" cy="1206631"/>
          </a:xfrm>
          <a:custGeom>
            <a:avLst/>
            <a:gdLst>
              <a:gd name="connsiteX0" fmla="*/ 0 w 904973"/>
              <a:gd name="connsiteY0" fmla="*/ 0 h 1206631"/>
              <a:gd name="connsiteX1" fmla="*/ 0 w 904973"/>
              <a:gd name="connsiteY1" fmla="*/ 226244 h 1206631"/>
              <a:gd name="connsiteX2" fmla="*/ 904973 w 904973"/>
              <a:gd name="connsiteY2" fmla="*/ 226244 h 1206631"/>
              <a:gd name="connsiteX3" fmla="*/ 904973 w 904973"/>
              <a:gd name="connsiteY3" fmla="*/ 1206631 h 1206631"/>
              <a:gd name="connsiteX4" fmla="*/ 56561 w 904973"/>
              <a:gd name="connsiteY4" fmla="*/ 1206631 h 12066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4973" h="1206631">
                <a:moveTo>
                  <a:pt x="0" y="0"/>
                </a:moveTo>
                <a:lnTo>
                  <a:pt x="0" y="226244"/>
                </a:lnTo>
                <a:lnTo>
                  <a:pt x="904973" y="226244"/>
                </a:lnTo>
                <a:lnTo>
                  <a:pt x="904973" y="1206631"/>
                </a:lnTo>
                <a:lnTo>
                  <a:pt x="56561" y="1206631"/>
                </a:lnTo>
              </a:path>
            </a:pathLst>
          </a:cu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7074225" y="2514264"/>
            <a:ext cx="959005" cy="1421780"/>
          </a:xfrm>
          <a:custGeom>
            <a:avLst/>
            <a:gdLst>
              <a:gd name="connsiteX0" fmla="*/ 16727 w 959005"/>
              <a:gd name="connsiteY0" fmla="*/ 0 h 1399478"/>
              <a:gd name="connsiteX1" fmla="*/ 16727 w 959005"/>
              <a:gd name="connsiteY1" fmla="*/ 206298 h 1399478"/>
              <a:gd name="connsiteX2" fmla="*/ 959005 w 959005"/>
              <a:gd name="connsiteY2" fmla="*/ 206298 h 1399478"/>
              <a:gd name="connsiteX3" fmla="*/ 959005 w 959005"/>
              <a:gd name="connsiteY3" fmla="*/ 1399478 h 1399478"/>
              <a:gd name="connsiteX4" fmla="*/ 0 w 959005"/>
              <a:gd name="connsiteY4" fmla="*/ 1399478 h 1399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9005" h="1399478">
                <a:moveTo>
                  <a:pt x="16727" y="0"/>
                </a:moveTo>
                <a:lnTo>
                  <a:pt x="16727" y="206298"/>
                </a:lnTo>
                <a:lnTo>
                  <a:pt x="959005" y="206298"/>
                </a:lnTo>
                <a:lnTo>
                  <a:pt x="959005" y="1399478"/>
                </a:lnTo>
                <a:lnTo>
                  <a:pt x="0" y="1399478"/>
                </a:lnTo>
              </a:path>
            </a:pathLst>
          </a:cu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7074225" y="2530991"/>
            <a:ext cx="1064942" cy="1583473"/>
          </a:xfrm>
          <a:custGeom>
            <a:avLst/>
            <a:gdLst>
              <a:gd name="connsiteX0" fmla="*/ 72483 w 1064942"/>
              <a:gd name="connsiteY0" fmla="*/ 0 h 1583473"/>
              <a:gd name="connsiteX1" fmla="*/ 72483 w 1064942"/>
              <a:gd name="connsiteY1" fmla="*/ 144966 h 1583473"/>
              <a:gd name="connsiteX2" fmla="*/ 1064942 w 1064942"/>
              <a:gd name="connsiteY2" fmla="*/ 144966 h 1583473"/>
              <a:gd name="connsiteX3" fmla="*/ 1064942 w 1064942"/>
              <a:gd name="connsiteY3" fmla="*/ 1583473 h 1583473"/>
              <a:gd name="connsiteX4" fmla="*/ 0 w 1064942"/>
              <a:gd name="connsiteY4" fmla="*/ 1583473 h 1583473"/>
              <a:gd name="connsiteX5" fmla="*/ 0 w 1064942"/>
              <a:gd name="connsiteY5" fmla="*/ 1583473 h 15834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64942" h="1583473">
                <a:moveTo>
                  <a:pt x="72483" y="0"/>
                </a:moveTo>
                <a:lnTo>
                  <a:pt x="72483" y="144966"/>
                </a:lnTo>
                <a:lnTo>
                  <a:pt x="1064942" y="144966"/>
                </a:lnTo>
                <a:lnTo>
                  <a:pt x="1064942" y="1583473"/>
                </a:lnTo>
                <a:lnTo>
                  <a:pt x="0" y="1583473"/>
                </a:lnTo>
                <a:lnTo>
                  <a:pt x="0" y="1583473"/>
                </a:lnTo>
              </a:path>
            </a:pathLst>
          </a:cu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7068650" y="2514264"/>
            <a:ext cx="1182030" cy="1778620"/>
          </a:xfrm>
          <a:custGeom>
            <a:avLst/>
            <a:gdLst>
              <a:gd name="connsiteX0" fmla="*/ 117088 w 1182030"/>
              <a:gd name="connsiteY0" fmla="*/ 0 h 1778620"/>
              <a:gd name="connsiteX1" fmla="*/ 117088 w 1182030"/>
              <a:gd name="connsiteY1" fmla="*/ 111513 h 1778620"/>
              <a:gd name="connsiteX2" fmla="*/ 1182030 w 1182030"/>
              <a:gd name="connsiteY2" fmla="*/ 111513 h 1778620"/>
              <a:gd name="connsiteX3" fmla="*/ 1182030 w 1182030"/>
              <a:gd name="connsiteY3" fmla="*/ 1778620 h 1778620"/>
              <a:gd name="connsiteX4" fmla="*/ 0 w 1182030"/>
              <a:gd name="connsiteY4" fmla="*/ 1778620 h 17786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82030" h="1778620">
                <a:moveTo>
                  <a:pt x="117088" y="0"/>
                </a:moveTo>
                <a:lnTo>
                  <a:pt x="117088" y="111513"/>
                </a:lnTo>
                <a:lnTo>
                  <a:pt x="1182030" y="111513"/>
                </a:lnTo>
                <a:lnTo>
                  <a:pt x="1182030" y="1778620"/>
                </a:lnTo>
                <a:lnTo>
                  <a:pt x="0" y="1778620"/>
                </a:lnTo>
              </a:path>
            </a:pathLst>
          </a:custGeom>
          <a:noFill/>
          <a:ln w="285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537630" y="4118200"/>
            <a:ext cx="656948" cy="168676"/>
          </a:xfrm>
          <a:custGeom>
            <a:avLst/>
            <a:gdLst>
              <a:gd name="connsiteX0" fmla="*/ 630315 w 656948"/>
              <a:gd name="connsiteY0" fmla="*/ 0 h 204187"/>
              <a:gd name="connsiteX1" fmla="*/ 0 w 656948"/>
              <a:gd name="connsiteY1" fmla="*/ 0 h 204187"/>
              <a:gd name="connsiteX2" fmla="*/ 0 w 656948"/>
              <a:gd name="connsiteY2" fmla="*/ 204187 h 204187"/>
              <a:gd name="connsiteX3" fmla="*/ 656948 w 656948"/>
              <a:gd name="connsiteY3" fmla="*/ 204187 h 204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6948" h="204187">
                <a:moveTo>
                  <a:pt x="630315" y="0"/>
                </a:moveTo>
                <a:lnTo>
                  <a:pt x="0" y="0"/>
                </a:lnTo>
                <a:lnTo>
                  <a:pt x="0" y="204187"/>
                </a:lnTo>
                <a:lnTo>
                  <a:pt x="656948" y="204187"/>
                </a:lnTo>
              </a:path>
            </a:pathLst>
          </a:cu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4845172" y="3851868"/>
            <a:ext cx="1331651" cy="648071"/>
          </a:xfrm>
          <a:custGeom>
            <a:avLst/>
            <a:gdLst>
              <a:gd name="connsiteX0" fmla="*/ 0 w 1305018"/>
              <a:gd name="connsiteY0" fmla="*/ 0 h 639192"/>
              <a:gd name="connsiteX1" fmla="*/ 541538 w 1305018"/>
              <a:gd name="connsiteY1" fmla="*/ 0 h 639192"/>
              <a:gd name="connsiteX2" fmla="*/ 541538 w 1305018"/>
              <a:gd name="connsiteY2" fmla="*/ 639192 h 639192"/>
              <a:gd name="connsiteX3" fmla="*/ 1305018 w 1305018"/>
              <a:gd name="connsiteY3" fmla="*/ 639192 h 639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05018" h="639192">
                <a:moveTo>
                  <a:pt x="0" y="0"/>
                </a:moveTo>
                <a:lnTo>
                  <a:pt x="541538" y="0"/>
                </a:lnTo>
                <a:lnTo>
                  <a:pt x="541538" y="639192"/>
                </a:lnTo>
                <a:lnTo>
                  <a:pt x="1305018" y="639192"/>
                </a:lnTo>
              </a:path>
            </a:pathLst>
          </a:custGeom>
          <a:noFill/>
          <a:ln w="2857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4871805" y="4047178"/>
            <a:ext cx="1287262" cy="621437"/>
          </a:xfrm>
          <a:custGeom>
            <a:avLst/>
            <a:gdLst>
              <a:gd name="connsiteX0" fmla="*/ 0 w 1287262"/>
              <a:gd name="connsiteY0" fmla="*/ 0 h 656947"/>
              <a:gd name="connsiteX1" fmla="*/ 399495 w 1287262"/>
              <a:gd name="connsiteY1" fmla="*/ 0 h 656947"/>
              <a:gd name="connsiteX2" fmla="*/ 399495 w 1287262"/>
              <a:gd name="connsiteY2" fmla="*/ 656947 h 656947"/>
              <a:gd name="connsiteX3" fmla="*/ 1287262 w 1287262"/>
              <a:gd name="connsiteY3" fmla="*/ 656947 h 656947"/>
              <a:gd name="connsiteX4" fmla="*/ 1287262 w 1287262"/>
              <a:gd name="connsiteY4" fmla="*/ 648070 h 656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87262" h="656947">
                <a:moveTo>
                  <a:pt x="0" y="0"/>
                </a:moveTo>
                <a:lnTo>
                  <a:pt x="399495" y="0"/>
                </a:lnTo>
                <a:lnTo>
                  <a:pt x="399495" y="656947"/>
                </a:lnTo>
                <a:lnTo>
                  <a:pt x="1287262" y="656947"/>
                </a:lnTo>
                <a:lnTo>
                  <a:pt x="1287262" y="648070"/>
                </a:lnTo>
              </a:path>
            </a:pathLst>
          </a:cu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22" name="그룹 21"/>
          <p:cNvGrpSpPr/>
          <p:nvPr/>
        </p:nvGrpSpPr>
        <p:grpSpPr>
          <a:xfrm>
            <a:off x="9236765" y="2336639"/>
            <a:ext cx="284046" cy="947060"/>
            <a:chOff x="7358744" y="1774369"/>
            <a:chExt cx="284046" cy="947060"/>
          </a:xfrm>
        </p:grpSpPr>
        <p:cxnSp>
          <p:nvCxnSpPr>
            <p:cNvPr id="23" name="직선 연결선[R] 22"/>
            <p:cNvCxnSpPr/>
            <p:nvPr/>
          </p:nvCxnSpPr>
          <p:spPr>
            <a:xfrm flipV="1">
              <a:off x="7358744" y="2138710"/>
              <a:ext cx="141514" cy="45209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4" name="그림 23"/>
            <p:cNvPicPr>
              <a:picLocks noChangeAspect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6974" t="42662" r="41247" b="13787"/>
            <a:stretch/>
          </p:blipFill>
          <p:spPr>
            <a:xfrm rot="10800000" flipH="1">
              <a:off x="7380514" y="1774369"/>
              <a:ext cx="262276" cy="533401"/>
            </a:xfrm>
            <a:prstGeom prst="rect">
              <a:avLst/>
            </a:prstGeom>
          </p:spPr>
        </p:pic>
        <p:cxnSp>
          <p:nvCxnSpPr>
            <p:cNvPr id="25" name="직선 연결선[R] 24"/>
            <p:cNvCxnSpPr/>
            <p:nvPr/>
          </p:nvCxnSpPr>
          <p:spPr>
            <a:xfrm flipH="1" flipV="1">
              <a:off x="7543800" y="2209801"/>
              <a:ext cx="32657" cy="511628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6" name="자유형 25"/>
          <p:cNvSpPr/>
          <p:nvPr/>
        </p:nvSpPr>
        <p:spPr>
          <a:xfrm>
            <a:off x="7037850" y="3403441"/>
            <a:ext cx="2405744" cy="457200"/>
          </a:xfrm>
          <a:custGeom>
            <a:avLst/>
            <a:gdLst>
              <a:gd name="connsiteX0" fmla="*/ 2383972 w 2383972"/>
              <a:gd name="connsiteY0" fmla="*/ 261258 h 261258"/>
              <a:gd name="connsiteX1" fmla="*/ 2383972 w 2383972"/>
              <a:gd name="connsiteY1" fmla="*/ 0 h 261258"/>
              <a:gd name="connsiteX2" fmla="*/ 0 w 2383972"/>
              <a:gd name="connsiteY2" fmla="*/ 0 h 2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3972" h="261258">
                <a:moveTo>
                  <a:pt x="2383972" y="261258"/>
                </a:moveTo>
                <a:lnTo>
                  <a:pt x="2383972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7048736" y="3577613"/>
            <a:ext cx="2013858" cy="457200"/>
          </a:xfrm>
          <a:custGeom>
            <a:avLst/>
            <a:gdLst>
              <a:gd name="connsiteX0" fmla="*/ 2383972 w 2383972"/>
              <a:gd name="connsiteY0" fmla="*/ 261258 h 261258"/>
              <a:gd name="connsiteX1" fmla="*/ 2383972 w 2383972"/>
              <a:gd name="connsiteY1" fmla="*/ 0 h 261258"/>
              <a:gd name="connsiteX2" fmla="*/ 0 w 2383972"/>
              <a:gd name="connsiteY2" fmla="*/ 0 h 26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3972" h="261258">
                <a:moveTo>
                  <a:pt x="2383972" y="261258"/>
                </a:moveTo>
                <a:lnTo>
                  <a:pt x="2383972" y="0"/>
                </a:lnTo>
                <a:lnTo>
                  <a:pt x="0" y="0"/>
                </a:lnTo>
              </a:path>
            </a:pathLst>
          </a:cu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8814944" y="3806212"/>
            <a:ext cx="819251" cy="1555750"/>
          </a:xfrm>
          <a:prstGeom prst="rect">
            <a:avLst/>
          </a:prstGeom>
        </p:spPr>
      </p:pic>
      <p:grpSp>
        <p:nvGrpSpPr>
          <p:cNvPr id="29" name="그룹 28"/>
          <p:cNvGrpSpPr/>
          <p:nvPr/>
        </p:nvGrpSpPr>
        <p:grpSpPr>
          <a:xfrm>
            <a:off x="8997280" y="3120413"/>
            <a:ext cx="239485" cy="544285"/>
            <a:chOff x="7108372" y="2579915"/>
            <a:chExt cx="239485" cy="544285"/>
          </a:xfrm>
        </p:grpSpPr>
        <p:sp>
          <p:nvSpPr>
            <p:cNvPr id="30" name="자유형 29"/>
            <p:cNvSpPr/>
            <p:nvPr/>
          </p:nvSpPr>
          <p:spPr>
            <a:xfrm flipV="1">
              <a:off x="7184571" y="2579915"/>
              <a:ext cx="163286" cy="457200"/>
            </a:xfrm>
            <a:custGeom>
              <a:avLst/>
              <a:gdLst>
                <a:gd name="connsiteX0" fmla="*/ 2383972 w 2383972"/>
                <a:gd name="connsiteY0" fmla="*/ 261258 h 261258"/>
                <a:gd name="connsiteX1" fmla="*/ 2383972 w 2383972"/>
                <a:gd name="connsiteY1" fmla="*/ 0 h 261258"/>
                <a:gd name="connsiteX2" fmla="*/ 0 w 2383972"/>
                <a:gd name="connsiteY2" fmla="*/ 0 h 2612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83972" h="261258">
                  <a:moveTo>
                    <a:pt x="2383972" y="261258"/>
                  </a:moveTo>
                  <a:lnTo>
                    <a:pt x="2383972" y="0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7108372" y="2982686"/>
              <a:ext cx="141514" cy="141514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9389166" y="3240156"/>
            <a:ext cx="141514" cy="424542"/>
            <a:chOff x="7500258" y="2699658"/>
            <a:chExt cx="141514" cy="424542"/>
          </a:xfrm>
        </p:grpSpPr>
        <p:cxnSp>
          <p:nvCxnSpPr>
            <p:cNvPr id="33" name="직선 연결선[R] 32"/>
            <p:cNvCxnSpPr/>
            <p:nvPr/>
          </p:nvCxnSpPr>
          <p:spPr>
            <a:xfrm flipV="1">
              <a:off x="7554686" y="2699658"/>
              <a:ext cx="10885" cy="424542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타원 33"/>
            <p:cNvSpPr/>
            <p:nvPr/>
          </p:nvSpPr>
          <p:spPr>
            <a:xfrm>
              <a:off x="7500258" y="2797628"/>
              <a:ext cx="141514" cy="141514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35" name="텍스트 상자 34"/>
          <p:cNvSpPr txBox="1"/>
          <p:nvPr/>
        </p:nvSpPr>
        <p:spPr>
          <a:xfrm>
            <a:off x="9449223" y="2362542"/>
            <a:ext cx="67037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200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100 µF</a:t>
            </a:r>
            <a:endParaRPr kumimoji="1" lang="ko-KR" altLang="en-US" sz="1200" b="1" dirty="0"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sp>
        <p:nvSpPr>
          <p:cNvPr id="36" name="직사각형 35"/>
          <p:cNvSpPr/>
          <p:nvPr/>
        </p:nvSpPr>
        <p:spPr>
          <a:xfrm>
            <a:off x="4684444" y="824600"/>
            <a:ext cx="17876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Circuit</a:t>
            </a:r>
          </a:p>
        </p:txBody>
      </p:sp>
      <p:sp>
        <p:nvSpPr>
          <p:cNvPr id="37" name="텍스트 상자 36"/>
          <p:cNvSpPr txBox="1"/>
          <p:nvPr/>
        </p:nvSpPr>
        <p:spPr>
          <a:xfrm>
            <a:off x="309283" y="242047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Bipolar with A4988</a:t>
            </a:r>
          </a:p>
        </p:txBody>
      </p:sp>
    </p:spTree>
    <p:extLst>
      <p:ext uri="{BB962C8B-B14F-4D97-AF65-F5344CB8AC3E}">
        <p14:creationId xmlns:p14="http://schemas.microsoft.com/office/powerpoint/2010/main" val="283403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623888" y="1486568"/>
            <a:ext cx="10733924" cy="5574632"/>
            <a:chOff x="623888" y="1283368"/>
            <a:chExt cx="10733924" cy="5574632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0E0E0"/>
                </a:clrFrom>
                <a:clrTo>
                  <a:srgbClr val="E0E0E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2" t="52059" r="2061" b="1012"/>
            <a:stretch/>
          </p:blipFill>
          <p:spPr>
            <a:xfrm>
              <a:off x="623888" y="1283368"/>
              <a:ext cx="10733924" cy="5574632"/>
            </a:xfrm>
            <a:prstGeom prst="rect">
              <a:avLst/>
            </a:prstGeom>
          </p:spPr>
        </p:pic>
        <p:sp>
          <p:nvSpPr>
            <p:cNvPr id="13" name="모서리가 둥근 직사각형 12"/>
            <p:cNvSpPr/>
            <p:nvPr/>
          </p:nvSpPr>
          <p:spPr>
            <a:xfrm>
              <a:off x="4651321" y="1585495"/>
              <a:ext cx="6160168" cy="4507831"/>
            </a:xfrm>
            <a:prstGeom prst="roundRect">
              <a:avLst>
                <a:gd name="adj" fmla="val 3172"/>
              </a:avLst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2</a:t>
            </a:fld>
            <a:endParaRPr kumimoji="1" lang="ko-KR" altLang="en-US"/>
          </a:p>
        </p:txBody>
      </p:sp>
      <p:sp>
        <p:nvSpPr>
          <p:cNvPr id="6" name="텍스트 상자 5"/>
          <p:cNvSpPr txBox="1"/>
          <p:nvPr/>
        </p:nvSpPr>
        <p:spPr>
          <a:xfrm>
            <a:off x="5209519" y="2201901"/>
            <a:ext cx="5319085" cy="36448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프로젝트 </a:t>
            </a:r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:</a:t>
            </a: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 스테퍼 모터 컨트롤</a:t>
            </a:r>
            <a:endParaRPr kumimoji="1" lang="en-US" altLang="ko-KR" dirty="0">
              <a:latin typeface="NanumGothic" charset="-127"/>
              <a:ea typeface="NanumGothic" charset="-127"/>
              <a:cs typeface="NanumGothic" charset="-127"/>
            </a:endParaRPr>
          </a:p>
          <a:p>
            <a:endParaRPr kumimoji="1" lang="en-US" altLang="ko-KR" dirty="0">
              <a:latin typeface="NanumGothic" charset="-127"/>
              <a:ea typeface="NanumGothic" charset="-127"/>
              <a:cs typeface="NanumGothic" charset="-127"/>
            </a:endParaRPr>
          </a:p>
          <a:p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목적 </a:t>
            </a:r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:</a:t>
            </a: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 스테퍼 모터 이해</a:t>
            </a:r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,</a:t>
            </a: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 유니폴라와 바이폴라 차이점</a:t>
            </a:r>
            <a:endParaRPr kumimoji="1" lang="en-US" altLang="ko-KR" dirty="0">
              <a:latin typeface="NanumGothic" charset="-127"/>
              <a:ea typeface="NanumGothic" charset="-127"/>
              <a:cs typeface="NanumGothic" charset="-127"/>
            </a:endParaRPr>
          </a:p>
          <a:p>
            <a:endParaRPr kumimoji="1" lang="en-US" altLang="ko-KR" dirty="0">
              <a:latin typeface="NanumGothic" charset="-127"/>
              <a:ea typeface="NanumGothic" charset="-127"/>
              <a:cs typeface="NanumGothic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준비물 </a:t>
            </a:r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아두이노 우노 </a:t>
            </a:r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 개</a:t>
            </a:r>
            <a:endParaRPr kumimoji="1" lang="en-US" altLang="ko-KR" dirty="0">
              <a:latin typeface="NanumGothic" charset="-127"/>
              <a:ea typeface="NanumGothic" charset="-127"/>
              <a:cs typeface="NanumGothic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브래드보드 </a:t>
            </a:r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개</a:t>
            </a:r>
            <a:endParaRPr kumimoji="1" lang="en-US" altLang="ko-KR" dirty="0">
              <a:latin typeface="NanumGothic" charset="-127"/>
              <a:ea typeface="NanumGothic" charset="-127"/>
              <a:cs typeface="NanumGothic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스텝모터 </a:t>
            </a:r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개</a:t>
            </a:r>
            <a:endParaRPr kumimoji="1" lang="en-US" altLang="ko-KR" dirty="0">
              <a:latin typeface="NanumGothic" charset="-127"/>
              <a:ea typeface="NanumGothic" charset="-127"/>
              <a:cs typeface="NanumGothic" charset="-127"/>
            </a:endParaRP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베터리 </a:t>
            </a:r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6</a:t>
            </a: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kumimoji="1" lang="en-US" altLang="ko-KR" dirty="0">
                <a:latin typeface="NanumGothic" charset="-127"/>
                <a:ea typeface="NanumGothic" charset="-127"/>
                <a:cs typeface="NanumGothic" charset="-127"/>
              </a:rPr>
              <a:t>V</a:t>
            </a:r>
          </a:p>
          <a:p>
            <a:pPr lvl="1">
              <a:lnSpc>
                <a:spcPct val="150000"/>
              </a:lnSpc>
            </a:pPr>
            <a:r>
              <a:rPr kumimoji="1" lang="ko-KR" altLang="en-US" dirty="0">
                <a:latin typeface="NanumGothic" charset="-127"/>
                <a:ea typeface="NanumGothic" charset="-127"/>
                <a:cs typeface="NanumGothic" charset="-127"/>
              </a:rPr>
              <a:t>점퍼케이블</a:t>
            </a:r>
          </a:p>
        </p:txBody>
      </p:sp>
      <p:sp>
        <p:nvSpPr>
          <p:cNvPr id="12" name="텍스트 상자 11"/>
          <p:cNvSpPr txBox="1"/>
          <p:nvPr/>
        </p:nvSpPr>
        <p:spPr>
          <a:xfrm>
            <a:off x="509475" y="657225"/>
            <a:ext cx="3358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dirty="0">
                <a:solidFill>
                  <a:srgbClr val="31859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" charset="-127"/>
              </a:rPr>
              <a:t>Stepper Motor control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888" b="99203" l="10000" r="90000">
                        <a14:backgroundMark x1="28750" y1="61882" x2="32583" y2="90909"/>
                        <a14:backgroundMark x1="61083" y1="60287" x2="88917" y2="3795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070" t="18530" r="8140"/>
          <a:stretch/>
        </p:blipFill>
        <p:spPr>
          <a:xfrm rot="255126">
            <a:off x="8146692" y="4874756"/>
            <a:ext cx="1669881" cy="1132075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500" b="90000" l="3500" r="95833">
                        <a14:foregroundMark x1="56000" y1="27833" x2="56667" y2="59333"/>
                      </a14:backgroundRemoval>
                    </a14:imgEffect>
                  </a14:imgLayer>
                </a14:imgProps>
              </a:ext>
            </a:extLst>
          </a:blip>
          <a:srcRect l="5580" t="13230" r="5761" b="16486"/>
          <a:stretch/>
        </p:blipFill>
        <p:spPr>
          <a:xfrm>
            <a:off x="9457769" y="4946672"/>
            <a:ext cx="1044769" cy="828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2780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20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6000" y="165564"/>
            <a:ext cx="5695457" cy="6611363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5" name="텍스트 상자 14"/>
          <p:cNvSpPr txBox="1"/>
          <p:nvPr/>
        </p:nvSpPr>
        <p:spPr>
          <a:xfrm>
            <a:off x="309283" y="242047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Bipolar with A4988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C09466-C736-FA4C-9918-E6AEAF6F2A34}"/>
              </a:ext>
            </a:extLst>
          </p:cNvPr>
          <p:cNvSpPr txBox="1"/>
          <p:nvPr/>
        </p:nvSpPr>
        <p:spPr>
          <a:xfrm>
            <a:off x="1081668" y="3429000"/>
            <a:ext cx="23951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 err="1"/>
              <a:t>delayMicroseconds</a:t>
            </a:r>
            <a:r>
              <a:rPr kumimoji="1" lang="en-US" altLang="ko-KR" dirty="0"/>
              <a:t>( )</a:t>
            </a:r>
          </a:p>
          <a:p>
            <a:endParaRPr kumimoji="1" lang="en-US" altLang="ko-KR" dirty="0"/>
          </a:p>
          <a:p>
            <a:r>
              <a:rPr kumimoji="1" lang="ko-KR" altLang="en-US" dirty="0"/>
              <a:t>시간 변경 필요</a:t>
            </a:r>
          </a:p>
        </p:txBody>
      </p:sp>
    </p:spTree>
    <p:extLst>
      <p:ext uri="{BB962C8B-B14F-4D97-AF65-F5344CB8AC3E}">
        <p14:creationId xmlns:p14="http://schemas.microsoft.com/office/powerpoint/2010/main" val="33208177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21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38" y="1859797"/>
            <a:ext cx="2922550" cy="2903694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4414842" y="4987108"/>
            <a:ext cx="9108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 dirty="0">
                <a:latin typeface="NanumGothic" charset="-127"/>
                <a:ea typeface="NanumGothic" charset="-127"/>
                <a:cs typeface="NanumGothic" charset="-127"/>
              </a:rPr>
              <a:t>A4988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246" y="1872306"/>
            <a:ext cx="2836191" cy="2802427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8132706" y="4998426"/>
            <a:ext cx="12089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1">
                <a:latin typeface="NanumGothic" charset="-127"/>
                <a:ea typeface="NanumGothic" charset="-127"/>
                <a:cs typeface="NanumGothic" charset="-127"/>
              </a:rPr>
              <a:t>DRV8825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344740" y="1205520"/>
            <a:ext cx="198483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b="1" dirty="0">
                <a:latin typeface="NanumGothic" charset="-127"/>
                <a:ea typeface="NanumGothic" charset="-127"/>
                <a:cs typeface="NanumGothic" charset="-127"/>
              </a:rPr>
              <a:t>Same Pinout</a:t>
            </a:r>
            <a:endParaRPr lang="ko-KR" altLang="en-US" sz="2400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309283" y="242047"/>
            <a:ext cx="2539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2) Bipolar with A4988</a:t>
            </a:r>
          </a:p>
        </p:txBody>
      </p:sp>
    </p:spTree>
    <p:extLst>
      <p:ext uri="{BB962C8B-B14F-4D97-AF65-F5344CB8AC3E}">
        <p14:creationId xmlns:p14="http://schemas.microsoft.com/office/powerpoint/2010/main" val="36464468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>
            <a:off x="763372" y="711653"/>
            <a:ext cx="10733924" cy="5574632"/>
            <a:chOff x="623888" y="1283368"/>
            <a:chExt cx="10733924" cy="5574632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E0E0E0"/>
                </a:clrFrom>
                <a:clrTo>
                  <a:srgbClr val="E0E0E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02" t="52059" r="2061" b="1012"/>
            <a:stretch/>
          </p:blipFill>
          <p:spPr>
            <a:xfrm>
              <a:off x="623888" y="1283368"/>
              <a:ext cx="10733924" cy="5574632"/>
            </a:xfrm>
            <a:prstGeom prst="rect">
              <a:avLst/>
            </a:prstGeom>
          </p:spPr>
        </p:pic>
        <p:sp>
          <p:nvSpPr>
            <p:cNvPr id="12" name="모서리가 둥근 직사각형 11"/>
            <p:cNvSpPr/>
            <p:nvPr/>
          </p:nvSpPr>
          <p:spPr>
            <a:xfrm>
              <a:off x="4651321" y="1585495"/>
              <a:ext cx="6160168" cy="4507831"/>
            </a:xfrm>
            <a:prstGeom prst="roundRect">
              <a:avLst>
                <a:gd name="adj" fmla="val 3172"/>
              </a:avLst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22</a:t>
            </a:fld>
            <a:endParaRPr kumimoji="1"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8" t="12495" r="3691" b="14806"/>
          <a:stretch/>
        </p:blipFill>
        <p:spPr>
          <a:xfrm>
            <a:off x="8222127" y="3100151"/>
            <a:ext cx="1907712" cy="1633359"/>
          </a:xfrm>
          <a:prstGeom prst="rect">
            <a:avLst/>
          </a:prstGeom>
        </p:spPr>
      </p:pic>
      <p:sp>
        <p:nvSpPr>
          <p:cNvPr id="10" name="TextBox 22"/>
          <p:cNvSpPr txBox="1"/>
          <p:nvPr/>
        </p:nvSpPr>
        <p:spPr>
          <a:xfrm>
            <a:off x="5353050" y="1785938"/>
            <a:ext cx="421957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b="1" dirty="0">
                <a:latin typeface="NanumGothic" charset="-127"/>
                <a:ea typeface="NanumGothic" charset="-127"/>
                <a:cs typeface="NanumGothic" charset="-127"/>
              </a:rPr>
              <a:t>Bipolar </a:t>
            </a:r>
            <a:r>
              <a:rPr lang="ko-KR" altLang="en-US" b="1" dirty="0">
                <a:latin typeface="NanumGothic" charset="-127"/>
                <a:ea typeface="NanumGothic" charset="-127"/>
                <a:cs typeface="NanumGothic" charset="-127"/>
              </a:rPr>
              <a:t>스텝</a:t>
            </a:r>
            <a:r>
              <a:rPr lang="en-US" altLang="ko-KR" b="1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lang="ko-KR" altLang="en-US" b="1" dirty="0">
                <a:latin typeface="NanumGothic" charset="-127"/>
                <a:ea typeface="NanumGothic" charset="-127"/>
                <a:cs typeface="NanumGothic" charset="-127"/>
              </a:rPr>
              <a:t>모터</a:t>
            </a:r>
            <a:r>
              <a:rPr lang="en-US" altLang="ko-KR" b="1" dirty="0">
                <a:latin typeface="NanumGothic" charset="-127"/>
                <a:ea typeface="NanumGothic" charset="-127"/>
                <a:cs typeface="NanumGothic" charset="-127"/>
              </a:rPr>
              <a:t> with TB6600</a:t>
            </a:r>
            <a:endParaRPr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2609" y="2386011"/>
            <a:ext cx="2286006" cy="2967989"/>
          </a:xfrm>
          <a:prstGeom prst="rect">
            <a:avLst/>
          </a:prstGeom>
        </p:spPr>
      </p:pic>
      <p:sp>
        <p:nvSpPr>
          <p:cNvPr id="13" name="텍스트 상자 12"/>
          <p:cNvSpPr txBox="1"/>
          <p:nvPr/>
        </p:nvSpPr>
        <p:spPr>
          <a:xfrm>
            <a:off x="309283" y="242047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Bipolar with TB6600</a:t>
            </a:r>
          </a:p>
        </p:txBody>
      </p:sp>
    </p:spTree>
    <p:extLst>
      <p:ext uri="{BB962C8B-B14F-4D97-AF65-F5344CB8AC3E}">
        <p14:creationId xmlns:p14="http://schemas.microsoft.com/office/powerpoint/2010/main" val="14228116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23</a:t>
            </a:fld>
            <a:endParaRPr lang="uk-UA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8624" y="1873568"/>
            <a:ext cx="2922802" cy="3794760"/>
          </a:xfrm>
          <a:prstGeom prst="rect">
            <a:avLst/>
          </a:prstGeom>
        </p:spPr>
      </p:pic>
      <p:sp>
        <p:nvSpPr>
          <p:cNvPr id="6" name="텍스트 상자 5"/>
          <p:cNvSpPr txBox="1"/>
          <p:nvPr/>
        </p:nvSpPr>
        <p:spPr>
          <a:xfrm>
            <a:off x="1894749" y="1323652"/>
            <a:ext cx="32092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/>
              <a:t>TB6600 stepper motor driver</a:t>
            </a:r>
            <a:endParaRPr kumimoji="1"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1097760"/>
            <a:ext cx="3371849" cy="281352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3854" y="3857625"/>
            <a:ext cx="5010981" cy="2833369"/>
          </a:xfrm>
          <a:prstGeom prst="rect">
            <a:avLst/>
          </a:prstGeom>
        </p:spPr>
      </p:pic>
      <p:sp>
        <p:nvSpPr>
          <p:cNvPr id="7" name="텍스트 상자 6"/>
          <p:cNvSpPr txBox="1"/>
          <p:nvPr/>
        </p:nvSpPr>
        <p:spPr>
          <a:xfrm>
            <a:off x="309283" y="242047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Bipolar with TB6600</a:t>
            </a:r>
          </a:p>
        </p:txBody>
      </p:sp>
    </p:spTree>
    <p:extLst>
      <p:ext uri="{BB962C8B-B14F-4D97-AF65-F5344CB8AC3E}">
        <p14:creationId xmlns:p14="http://schemas.microsoft.com/office/powerpoint/2010/main" val="87582092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  <p:grpSp>
        <p:nvGrpSpPr>
          <p:cNvPr id="124" name="그룹 123"/>
          <p:cNvGrpSpPr/>
          <p:nvPr/>
        </p:nvGrpSpPr>
        <p:grpSpPr>
          <a:xfrm>
            <a:off x="2819400" y="1166150"/>
            <a:ext cx="7733132" cy="4673318"/>
            <a:chOff x="2819400" y="1166150"/>
            <a:chExt cx="7733132" cy="4673318"/>
          </a:xfrm>
        </p:grpSpPr>
        <p:cxnSp>
          <p:nvCxnSpPr>
            <p:cNvPr id="25" name="직선 연결선[R] 24"/>
            <p:cNvCxnSpPr/>
            <p:nvPr/>
          </p:nvCxnSpPr>
          <p:spPr>
            <a:xfrm>
              <a:off x="4850372" y="4253890"/>
              <a:ext cx="265638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그룹 107"/>
            <p:cNvGrpSpPr/>
            <p:nvPr/>
          </p:nvGrpSpPr>
          <p:grpSpPr>
            <a:xfrm>
              <a:off x="5092861" y="4247909"/>
              <a:ext cx="1377387" cy="844952"/>
              <a:chOff x="5092861" y="4247909"/>
              <a:chExt cx="1377387" cy="844952"/>
            </a:xfrm>
          </p:grpSpPr>
          <p:cxnSp>
            <p:nvCxnSpPr>
              <p:cNvPr id="26" name="직선 연결선[R] 25"/>
              <p:cNvCxnSpPr/>
              <p:nvPr/>
            </p:nvCxnSpPr>
            <p:spPr>
              <a:xfrm>
                <a:off x="5107329" y="4247909"/>
                <a:ext cx="0" cy="844952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[R] 26"/>
              <p:cNvCxnSpPr/>
              <p:nvPr/>
            </p:nvCxnSpPr>
            <p:spPr>
              <a:xfrm>
                <a:off x="5092861" y="5077619"/>
                <a:ext cx="137738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8" name="직선 연결선[R] 27"/>
            <p:cNvCxnSpPr/>
            <p:nvPr/>
          </p:nvCxnSpPr>
          <p:spPr>
            <a:xfrm>
              <a:off x="7905509" y="5191246"/>
              <a:ext cx="212386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/>
            <p:cNvCxnSpPr/>
            <p:nvPr/>
          </p:nvCxnSpPr>
          <p:spPr>
            <a:xfrm>
              <a:off x="7909946" y="5148998"/>
              <a:ext cx="2103120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/>
            <p:cNvCxnSpPr/>
            <p:nvPr/>
          </p:nvCxnSpPr>
          <p:spPr>
            <a:xfrm>
              <a:off x="4809860" y="4549044"/>
              <a:ext cx="19040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6" name="그룹 95"/>
            <p:cNvGrpSpPr/>
            <p:nvPr/>
          </p:nvGrpSpPr>
          <p:grpSpPr>
            <a:xfrm>
              <a:off x="2819400" y="1166150"/>
              <a:ext cx="6372566" cy="3672840"/>
              <a:chOff x="2819400" y="1143000"/>
              <a:chExt cx="6372566" cy="3672840"/>
            </a:xfrm>
          </p:grpSpPr>
          <p:cxnSp>
            <p:nvCxnSpPr>
              <p:cNvPr id="11" name="직선 연결선[R] 10"/>
              <p:cNvCxnSpPr/>
              <p:nvPr/>
            </p:nvCxnSpPr>
            <p:spPr>
              <a:xfrm>
                <a:off x="4867977" y="1989221"/>
                <a:ext cx="1234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직사각형 7"/>
              <p:cNvSpPr/>
              <p:nvPr/>
            </p:nvSpPr>
            <p:spPr>
              <a:xfrm>
                <a:off x="6096000" y="1234440"/>
                <a:ext cx="1889760" cy="239268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grpSp>
            <p:nvGrpSpPr>
              <p:cNvPr id="6" name="그룹 5"/>
              <p:cNvGrpSpPr/>
              <p:nvPr/>
            </p:nvGrpSpPr>
            <p:grpSpPr>
              <a:xfrm>
                <a:off x="2819400" y="1143000"/>
                <a:ext cx="2042160" cy="3672840"/>
                <a:chOff x="4465320" y="960120"/>
                <a:chExt cx="2042160" cy="3672840"/>
              </a:xfrm>
            </p:grpSpPr>
            <p:sp>
              <p:nvSpPr>
                <p:cNvPr id="3" name="직사각형 2"/>
                <p:cNvSpPr/>
                <p:nvPr/>
              </p:nvSpPr>
              <p:spPr>
                <a:xfrm>
                  <a:off x="4465320" y="960120"/>
                  <a:ext cx="2042160" cy="3672840"/>
                </a:xfrm>
                <a:prstGeom prst="rect">
                  <a:avLst/>
                </a:prstGeom>
                <a:solidFill>
                  <a:schemeClr val="bg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4" name="텍스트 상자 3"/>
                <p:cNvSpPr txBox="1"/>
                <p:nvPr/>
              </p:nvSpPr>
              <p:spPr>
                <a:xfrm>
                  <a:off x="5829574" y="1097280"/>
                  <a:ext cx="633571" cy="343324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EN+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EN-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PULL+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PULL-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DIR+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DIR-</a:t>
                  </a:r>
                </a:p>
                <a:p>
                  <a:pPr algn="r">
                    <a:lnSpc>
                      <a:spcPct val="120000"/>
                    </a:lnSpc>
                  </a:pPr>
                  <a:endParaRPr kumimoji="1" lang="en-US" altLang="ko-KR" sz="1400" dirty="0">
                    <a:latin typeface="PCMyungjo" charset="-127"/>
                    <a:ea typeface="PCMyungjo" charset="-127"/>
                    <a:cs typeface="PCMyungjo" charset="-127"/>
                  </a:endParaRPr>
                </a:p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B-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B+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A-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A+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GND</a:t>
                  </a:r>
                </a:p>
                <a:p>
                  <a:pPr algn="r">
                    <a:lnSpc>
                      <a:spcPct val="120000"/>
                    </a:lnSpc>
                  </a:pPr>
                  <a:r>
                    <a:rPr kumimoji="1" lang="en-US" altLang="ko-KR" sz="1400" dirty="0">
                      <a:latin typeface="PCMyungjo" charset="-127"/>
                      <a:ea typeface="PCMyungjo" charset="-127"/>
                      <a:cs typeface="PCMyungjo" charset="-127"/>
                    </a:rPr>
                    <a:t>VCC</a:t>
                  </a:r>
                  <a:endParaRPr kumimoji="1" lang="ko-KR" altLang="en-US" sz="1400" dirty="0">
                    <a:latin typeface="PCMyungjo" charset="-127"/>
                    <a:ea typeface="PCMyungjo" charset="-127"/>
                    <a:cs typeface="PCMyungjo" charset="-127"/>
                  </a:endParaRPr>
                </a:p>
              </p:txBody>
            </p:sp>
            <p:sp>
              <p:nvSpPr>
                <p:cNvPr id="5" name="텍스트 상자 4"/>
                <p:cNvSpPr txBox="1"/>
                <p:nvPr/>
              </p:nvSpPr>
              <p:spPr>
                <a:xfrm>
                  <a:off x="4739640" y="1386840"/>
                  <a:ext cx="949299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ko-KR"/>
                    <a:t>TB6600</a:t>
                  </a:r>
                  <a:endParaRPr kumimoji="1" lang="ko-KR" altLang="en-US" dirty="0"/>
                </a:p>
              </p:txBody>
            </p:sp>
          </p:grpSp>
          <p:sp>
            <p:nvSpPr>
              <p:cNvPr id="7" name="텍스트 상자 6"/>
              <p:cNvSpPr txBox="1"/>
              <p:nvPr/>
            </p:nvSpPr>
            <p:spPr>
              <a:xfrm>
                <a:off x="6120022" y="1813560"/>
                <a:ext cx="383438" cy="11010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just">
                  <a:lnSpc>
                    <a:spcPct val="120000"/>
                  </a:lnSpc>
                </a:pPr>
                <a:r>
                  <a:rPr kumimoji="1" lang="en-US" altLang="ko-KR" sz="1400" dirty="0"/>
                  <a:t>8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kumimoji="1" lang="en-US" altLang="ko-KR" sz="1400" dirty="0"/>
                  <a:t>9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kumimoji="1" lang="en-US" altLang="ko-KR" sz="1400" dirty="0"/>
                  <a:t>10</a:t>
                </a:r>
              </a:p>
              <a:p>
                <a:pPr algn="just">
                  <a:lnSpc>
                    <a:spcPct val="120000"/>
                  </a:lnSpc>
                </a:pPr>
                <a:r>
                  <a:rPr kumimoji="1" lang="en-US" altLang="ko-KR" sz="1400" dirty="0"/>
                  <a:t>11</a:t>
                </a:r>
              </a:p>
            </p:txBody>
          </p:sp>
          <p:cxnSp>
            <p:nvCxnSpPr>
              <p:cNvPr id="12" name="직선 연결선[R] 11"/>
              <p:cNvCxnSpPr/>
              <p:nvPr/>
            </p:nvCxnSpPr>
            <p:spPr>
              <a:xfrm>
                <a:off x="4861560" y="2240280"/>
                <a:ext cx="1234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[R] 12"/>
              <p:cNvCxnSpPr/>
              <p:nvPr/>
            </p:nvCxnSpPr>
            <p:spPr>
              <a:xfrm>
                <a:off x="4876800" y="2499360"/>
                <a:ext cx="1234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[R] 13"/>
              <p:cNvCxnSpPr/>
              <p:nvPr/>
            </p:nvCxnSpPr>
            <p:spPr>
              <a:xfrm>
                <a:off x="4876800" y="2743200"/>
                <a:ext cx="123444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텍스트 상자 14"/>
              <p:cNvSpPr txBox="1"/>
              <p:nvPr/>
            </p:nvSpPr>
            <p:spPr>
              <a:xfrm>
                <a:off x="6614160" y="1554480"/>
                <a:ext cx="10150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ko-KR"/>
                  <a:t>Arduino</a:t>
                </a:r>
                <a:endParaRPr kumimoji="1" lang="ko-KR" altLang="en-US" dirty="0"/>
              </a:p>
            </p:txBody>
          </p:sp>
          <p:grpSp>
            <p:nvGrpSpPr>
              <p:cNvPr id="49" name="그룹 48"/>
              <p:cNvGrpSpPr/>
              <p:nvPr/>
            </p:nvGrpSpPr>
            <p:grpSpPr>
              <a:xfrm>
                <a:off x="4867835" y="3246120"/>
                <a:ext cx="3684494" cy="610263"/>
                <a:chOff x="4867835" y="3246120"/>
                <a:chExt cx="3684494" cy="610263"/>
              </a:xfrm>
            </p:grpSpPr>
            <p:cxnSp>
              <p:nvCxnSpPr>
                <p:cNvPr id="20" name="직선 연결선[R] 19"/>
                <p:cNvCxnSpPr/>
                <p:nvPr/>
              </p:nvCxnSpPr>
              <p:spPr>
                <a:xfrm>
                  <a:off x="4867835" y="3246120"/>
                  <a:ext cx="953845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" name="직선 연결선[R] 20"/>
                <p:cNvCxnSpPr/>
                <p:nvPr/>
              </p:nvCxnSpPr>
              <p:spPr>
                <a:xfrm>
                  <a:off x="8538883" y="3684494"/>
                  <a:ext cx="0" cy="15240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[R] 22"/>
                <p:cNvCxnSpPr/>
                <p:nvPr/>
              </p:nvCxnSpPr>
              <p:spPr>
                <a:xfrm>
                  <a:off x="5797826" y="3848548"/>
                  <a:ext cx="275450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[R] 23"/>
                <p:cNvCxnSpPr/>
                <p:nvPr/>
              </p:nvCxnSpPr>
              <p:spPr>
                <a:xfrm>
                  <a:off x="5811819" y="3251498"/>
                  <a:ext cx="0" cy="60488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51" name="직선 연결선[R] 50"/>
              <p:cNvCxnSpPr/>
              <p:nvPr/>
            </p:nvCxnSpPr>
            <p:spPr>
              <a:xfrm>
                <a:off x="4851794" y="4008120"/>
                <a:ext cx="38595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직선 연결선[R] 51"/>
              <p:cNvCxnSpPr/>
              <p:nvPr/>
            </p:nvCxnSpPr>
            <p:spPr>
              <a:xfrm>
                <a:off x="8900774" y="3658543"/>
                <a:ext cx="0" cy="76719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연결선[R] 52"/>
              <p:cNvCxnSpPr/>
              <p:nvPr/>
            </p:nvCxnSpPr>
            <p:spPr>
              <a:xfrm>
                <a:off x="5236353" y="4418043"/>
                <a:ext cx="367503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직선 연결선[R] 53"/>
              <p:cNvCxnSpPr/>
              <p:nvPr/>
            </p:nvCxnSpPr>
            <p:spPr>
              <a:xfrm>
                <a:off x="5226283" y="4005477"/>
                <a:ext cx="0" cy="43016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직선 연결선[R] 55"/>
              <p:cNvCxnSpPr/>
              <p:nvPr/>
            </p:nvCxnSpPr>
            <p:spPr>
              <a:xfrm>
                <a:off x="4851793" y="3767488"/>
                <a:ext cx="546375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직선 연결선[R] 56"/>
              <p:cNvCxnSpPr/>
              <p:nvPr/>
            </p:nvCxnSpPr>
            <p:spPr>
              <a:xfrm>
                <a:off x="8771494" y="3684493"/>
                <a:ext cx="0" cy="52656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직선 연결선[R] 57"/>
              <p:cNvCxnSpPr/>
              <p:nvPr/>
            </p:nvCxnSpPr>
            <p:spPr>
              <a:xfrm>
                <a:off x="5364688" y="4217516"/>
                <a:ext cx="3426386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직선 연결선[R] 58"/>
              <p:cNvCxnSpPr/>
              <p:nvPr/>
            </p:nvCxnSpPr>
            <p:spPr>
              <a:xfrm flipH="1">
                <a:off x="5382126" y="3764977"/>
                <a:ext cx="9837" cy="4540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1" name="직선 연결선[R] 60"/>
              <p:cNvCxnSpPr/>
              <p:nvPr/>
            </p:nvCxnSpPr>
            <p:spPr>
              <a:xfrm>
                <a:off x="4851793" y="3502794"/>
                <a:ext cx="787007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직선 연결선[R] 61"/>
              <p:cNvCxnSpPr/>
              <p:nvPr/>
            </p:nvCxnSpPr>
            <p:spPr>
              <a:xfrm>
                <a:off x="8643157" y="3676474"/>
                <a:ext cx="3538" cy="36613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직선 연결선[R] 62"/>
              <p:cNvCxnSpPr/>
              <p:nvPr/>
            </p:nvCxnSpPr>
            <p:spPr>
              <a:xfrm>
                <a:off x="5614737" y="4025011"/>
                <a:ext cx="304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직선 연결선[R] 63"/>
              <p:cNvCxnSpPr/>
              <p:nvPr/>
            </p:nvCxnSpPr>
            <p:spPr>
              <a:xfrm flipH="1">
                <a:off x="5630779" y="3500151"/>
                <a:ext cx="4577" cy="542459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8" name="그룹 17"/>
              <p:cNvGrpSpPr/>
              <p:nvPr/>
            </p:nvGrpSpPr>
            <p:grpSpPr>
              <a:xfrm>
                <a:off x="8399486" y="2732442"/>
                <a:ext cx="792480" cy="944880"/>
                <a:chOff x="8488680" y="3459480"/>
                <a:chExt cx="792480" cy="944880"/>
              </a:xfrm>
            </p:grpSpPr>
            <p:sp>
              <p:nvSpPr>
                <p:cNvPr id="17" name="정육면체 16"/>
                <p:cNvSpPr/>
                <p:nvPr/>
              </p:nvSpPr>
              <p:spPr>
                <a:xfrm>
                  <a:off x="8488680" y="3688080"/>
                  <a:ext cx="792480" cy="716280"/>
                </a:xfrm>
                <a:prstGeom prst="cube">
                  <a:avLst/>
                </a:prstGeom>
                <a:solidFill>
                  <a:srgbClr val="D6D6D6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  <p:sp>
              <p:nvSpPr>
                <p:cNvPr id="16" name="원통[C] 15"/>
                <p:cNvSpPr/>
                <p:nvPr/>
              </p:nvSpPr>
              <p:spPr>
                <a:xfrm>
                  <a:off x="8793480" y="3459480"/>
                  <a:ext cx="121920" cy="335280"/>
                </a:xfrm>
                <a:prstGeom prst="can">
                  <a:avLst/>
                </a:prstGeom>
                <a:solidFill>
                  <a:srgbClr val="EBEBEB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ko-KR" altLang="en-US"/>
                </a:p>
              </p:txBody>
            </p:sp>
          </p:grpSp>
        </p:grpSp>
        <p:cxnSp>
          <p:nvCxnSpPr>
            <p:cNvPr id="110" name="직선 연결선[R] 109"/>
            <p:cNvCxnSpPr/>
            <p:nvPr/>
          </p:nvCxnSpPr>
          <p:spPr>
            <a:xfrm>
              <a:off x="4993511" y="4562354"/>
              <a:ext cx="0" cy="7735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[R] 110"/>
            <p:cNvCxnSpPr/>
            <p:nvPr/>
          </p:nvCxnSpPr>
          <p:spPr>
            <a:xfrm>
              <a:off x="4984764" y="5334289"/>
              <a:ext cx="1509026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직사각형 106"/>
            <p:cNvSpPr/>
            <p:nvPr/>
          </p:nvSpPr>
          <p:spPr>
            <a:xfrm>
              <a:off x="6458673" y="4861367"/>
              <a:ext cx="1446835" cy="682906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4" name="텍스트 상자 113"/>
            <p:cNvSpPr txBox="1"/>
            <p:nvPr/>
          </p:nvSpPr>
          <p:spPr>
            <a:xfrm>
              <a:off x="6408451" y="4942391"/>
              <a:ext cx="57740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GND</a:t>
              </a:r>
            </a:p>
            <a:p>
              <a:r>
                <a:rPr kumimoji="1" lang="en-US" altLang="ko-KR" sz="1400" dirty="0"/>
                <a:t>VCC</a:t>
              </a:r>
              <a:endParaRPr kumimoji="1" lang="ko-KR" altLang="en-US" sz="1400" dirty="0"/>
            </a:p>
          </p:txBody>
        </p:sp>
        <p:sp>
          <p:nvSpPr>
            <p:cNvPr id="120" name="텍스트 상자 119"/>
            <p:cNvSpPr txBox="1"/>
            <p:nvPr/>
          </p:nvSpPr>
          <p:spPr>
            <a:xfrm>
              <a:off x="6516915" y="5500914"/>
              <a:ext cx="14273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/>
                <a:t>Power supply</a:t>
              </a:r>
              <a:endParaRPr kumimoji="1" lang="ko-KR" altLang="en-US" sz="1600" dirty="0"/>
            </a:p>
          </p:txBody>
        </p:sp>
        <p:sp>
          <p:nvSpPr>
            <p:cNvPr id="121" name="텍스트 상자 120"/>
            <p:cNvSpPr txBox="1"/>
            <p:nvPr/>
          </p:nvSpPr>
          <p:spPr>
            <a:xfrm>
              <a:off x="10072914" y="4978400"/>
              <a:ext cx="4796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/>
                <a:t>AC</a:t>
              </a:r>
              <a:endParaRPr kumimoji="1" lang="ko-KR" altLang="en-US" dirty="0"/>
            </a:p>
          </p:txBody>
        </p:sp>
        <p:sp>
          <p:nvSpPr>
            <p:cNvPr id="123" name="텍스트 상자 122"/>
            <p:cNvSpPr txBox="1"/>
            <p:nvPr/>
          </p:nvSpPr>
          <p:spPr>
            <a:xfrm>
              <a:off x="9303657" y="3062515"/>
              <a:ext cx="808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dirty="0"/>
                <a:t>Stepper</a:t>
              </a:r>
            </a:p>
            <a:p>
              <a:r>
                <a:rPr kumimoji="1" lang="en-US" altLang="ko-KR" sz="1400" dirty="0"/>
                <a:t>motor</a:t>
              </a:r>
              <a:endParaRPr kumimoji="1" lang="ko-KR" altLang="en-US" sz="1400" dirty="0"/>
            </a:p>
          </p:txBody>
        </p:sp>
      </p:grpSp>
      <p:sp>
        <p:nvSpPr>
          <p:cNvPr id="50" name="텍스트 상자 49"/>
          <p:cNvSpPr txBox="1"/>
          <p:nvPr/>
        </p:nvSpPr>
        <p:spPr>
          <a:xfrm>
            <a:off x="309283" y="242047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Bipolar with TB6600</a:t>
            </a:r>
          </a:p>
        </p:txBody>
      </p:sp>
    </p:spTree>
    <p:extLst>
      <p:ext uri="{BB962C8B-B14F-4D97-AF65-F5344CB8AC3E}">
        <p14:creationId xmlns:p14="http://schemas.microsoft.com/office/powerpoint/2010/main" val="356938103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25</a:t>
            </a:fld>
            <a:endParaRPr lang="uk-UA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223" y="0"/>
            <a:ext cx="4529554" cy="68580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텍스트 상자 5"/>
          <p:cNvSpPr txBox="1"/>
          <p:nvPr/>
        </p:nvSpPr>
        <p:spPr>
          <a:xfrm>
            <a:off x="309283" y="242047"/>
            <a:ext cx="2635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3) Bipolar with TB6600</a:t>
            </a:r>
          </a:p>
        </p:txBody>
      </p:sp>
    </p:spTree>
    <p:extLst>
      <p:ext uri="{BB962C8B-B14F-4D97-AF65-F5344CB8AC3E}">
        <p14:creationId xmlns:p14="http://schemas.microsoft.com/office/powerpoint/2010/main" val="3869984681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3</a:t>
            </a:fld>
            <a:endParaRPr kumimoji="1"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472187" y="986970"/>
            <a:ext cx="1703720" cy="2205781"/>
            <a:chOff x="499730" y="2351314"/>
            <a:chExt cx="1703720" cy="2205781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9730" y="2351314"/>
              <a:ext cx="1703720" cy="1692728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828080" y="4187763"/>
              <a:ext cx="8402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cs-CZ" altLang="ko-KR">
                  <a:solidFill>
                    <a:srgbClr val="000000"/>
                  </a:solidFill>
                  <a:latin typeface="AppleSDGothicNeo-Light" charset="-127"/>
                  <a:ea typeface="AppleSDGothicNeo-Light" charset="-127"/>
                </a:rPr>
                <a:t>A4988</a:t>
              </a:r>
              <a:endParaRPr lang="ko-KR" altLang="en-US" dirty="0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4339771" y="941008"/>
            <a:ext cx="1778000" cy="2164658"/>
            <a:chOff x="3323771" y="2377922"/>
            <a:chExt cx="1778000" cy="2164658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23771" y="2377922"/>
              <a:ext cx="1778000" cy="1756834"/>
            </a:xfrm>
            <a:prstGeom prst="rect">
              <a:avLst/>
            </a:prstGeom>
          </p:spPr>
        </p:pic>
        <p:sp>
          <p:nvSpPr>
            <p:cNvPr id="8" name="직사각형 7"/>
            <p:cNvSpPr/>
            <p:nvPr/>
          </p:nvSpPr>
          <p:spPr>
            <a:xfrm>
              <a:off x="3535912" y="4173248"/>
              <a:ext cx="114326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/>
                <a:t>DRV8825</a:t>
              </a: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7014029" y="701219"/>
            <a:ext cx="2692400" cy="2273818"/>
            <a:chOff x="5867400" y="2210706"/>
            <a:chExt cx="2692400" cy="2273818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67400" y="2210706"/>
              <a:ext cx="2692400" cy="1943100"/>
            </a:xfrm>
            <a:prstGeom prst="rect">
              <a:avLst/>
            </a:prstGeom>
          </p:spPr>
        </p:pic>
        <p:sp>
          <p:nvSpPr>
            <p:cNvPr id="10" name="직사각형 9"/>
            <p:cNvSpPr/>
            <p:nvPr/>
          </p:nvSpPr>
          <p:spPr>
            <a:xfrm>
              <a:off x="6369029" y="4115192"/>
              <a:ext cx="131176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dirty="0"/>
                <a:t>Easy driver</a:t>
              </a:r>
            </a:p>
          </p:txBody>
        </p:sp>
      </p:grp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7067" y="4058607"/>
            <a:ext cx="2248152" cy="1808127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6060046" y="6109045"/>
            <a:ext cx="101808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L298N</a:t>
            </a:r>
            <a:endParaRPr lang="ko-KR" altLang="en-US" dirty="0"/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6200000">
            <a:off x="8185199" y="2664857"/>
            <a:ext cx="2834199" cy="3676800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9281049" y="6072201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TB6600</a:t>
            </a:r>
            <a:endParaRPr lang="ko-KR" altLang="en-US" dirty="0"/>
          </a:p>
        </p:txBody>
      </p:sp>
      <p:sp>
        <p:nvSpPr>
          <p:cNvPr id="18" name="텍스트 상자 17"/>
          <p:cNvSpPr txBox="1"/>
          <p:nvPr/>
        </p:nvSpPr>
        <p:spPr>
          <a:xfrm>
            <a:off x="4229067" y="338810"/>
            <a:ext cx="337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800" dirty="0">
                <a:solidFill>
                  <a:srgbClr val="31859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" charset="-127"/>
              </a:rPr>
              <a:t>Popular Stepper Motor drivers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369" t="6561" r="6800" b="7513"/>
          <a:stretch/>
        </p:blipFill>
        <p:spPr>
          <a:xfrm>
            <a:off x="1499093" y="3372634"/>
            <a:ext cx="3225305" cy="2514735"/>
          </a:xfrm>
          <a:prstGeom prst="rect">
            <a:avLst/>
          </a:prstGeom>
        </p:spPr>
      </p:pic>
      <p:sp>
        <p:nvSpPr>
          <p:cNvPr id="23" name="직사각형 22"/>
          <p:cNvSpPr/>
          <p:nvPr/>
        </p:nvSpPr>
        <p:spPr>
          <a:xfrm>
            <a:off x="2368578" y="6109045"/>
            <a:ext cx="189862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AF </a:t>
            </a:r>
            <a:r>
              <a:rPr lang="en-US" altLang="ko-KR"/>
              <a:t>Motor shield</a:t>
            </a:r>
            <a:endParaRPr lang="ko-KR" altLang="en-US" dirty="0"/>
          </a:p>
        </p:txBody>
      </p:sp>
      <p:sp>
        <p:nvSpPr>
          <p:cNvPr id="22" name="텍스트 상자 21"/>
          <p:cNvSpPr txBox="1"/>
          <p:nvPr/>
        </p:nvSpPr>
        <p:spPr>
          <a:xfrm>
            <a:off x="309283" y="242047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1) Stepper motor control</a:t>
            </a:r>
          </a:p>
        </p:txBody>
      </p:sp>
    </p:spTree>
    <p:extLst>
      <p:ext uri="{BB962C8B-B14F-4D97-AF65-F5344CB8AC3E}">
        <p14:creationId xmlns:p14="http://schemas.microsoft.com/office/powerpoint/2010/main" val="239180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97D5C7-BBE6-6E46-9ECE-80EF257CFCDB}" type="slidenum">
              <a:rPr kumimoji="1" lang="ko-KR" altLang="en-US" smtClean="0"/>
              <a:t>4</a:t>
            </a:fld>
            <a:endParaRPr kumimoji="1"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0301" y="1906291"/>
            <a:ext cx="2994128" cy="295716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867" y="2027804"/>
            <a:ext cx="3070065" cy="2978147"/>
          </a:xfrm>
          <a:prstGeom prst="rect">
            <a:avLst/>
          </a:prstGeom>
        </p:spPr>
      </p:pic>
      <p:sp>
        <p:nvSpPr>
          <p:cNvPr id="5" name="텍스트 상자 4"/>
          <p:cNvSpPr txBox="1"/>
          <p:nvPr/>
        </p:nvSpPr>
        <p:spPr>
          <a:xfrm>
            <a:off x="9113003" y="491296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6" name="텍스트 상자 5"/>
          <p:cNvSpPr txBox="1"/>
          <p:nvPr/>
        </p:nvSpPr>
        <p:spPr>
          <a:xfrm>
            <a:off x="6227734" y="301958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7" name="텍스트 상자 6"/>
          <p:cNvSpPr txBox="1"/>
          <p:nvPr/>
        </p:nvSpPr>
        <p:spPr>
          <a:xfrm>
            <a:off x="1715146" y="3202983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3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8" name="텍스트 상자 7"/>
          <p:cNvSpPr txBox="1"/>
          <p:nvPr/>
        </p:nvSpPr>
        <p:spPr>
          <a:xfrm>
            <a:off x="6176075" y="1960535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4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9" name="텍스트 상자 8"/>
          <p:cNvSpPr txBox="1"/>
          <p:nvPr/>
        </p:nvSpPr>
        <p:spPr>
          <a:xfrm>
            <a:off x="1725478" y="217492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4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1" name="텍스트 상자 10"/>
          <p:cNvSpPr txBox="1"/>
          <p:nvPr/>
        </p:nvSpPr>
        <p:spPr>
          <a:xfrm>
            <a:off x="8087532" y="4910379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2" name="텍스트 상자 11"/>
          <p:cNvSpPr txBox="1"/>
          <p:nvPr/>
        </p:nvSpPr>
        <p:spPr>
          <a:xfrm>
            <a:off x="4675322" y="5031782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3" name="텍스트 상자 12"/>
          <p:cNvSpPr txBox="1"/>
          <p:nvPr/>
        </p:nvSpPr>
        <p:spPr>
          <a:xfrm>
            <a:off x="3603356" y="5060196"/>
            <a:ext cx="324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2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4" name="텍스트 상자 13"/>
          <p:cNvSpPr txBox="1"/>
          <p:nvPr/>
        </p:nvSpPr>
        <p:spPr>
          <a:xfrm>
            <a:off x="3673099" y="1022888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Unipolar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5" name="텍스트 상자 14"/>
          <p:cNvSpPr txBox="1"/>
          <p:nvPr/>
        </p:nvSpPr>
        <p:spPr>
          <a:xfrm>
            <a:off x="8105614" y="960895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Bipolar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7" name="텍스트 상자 16"/>
          <p:cNvSpPr txBox="1"/>
          <p:nvPr/>
        </p:nvSpPr>
        <p:spPr>
          <a:xfrm>
            <a:off x="572755" y="350535"/>
            <a:ext cx="1725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Stepper motor</a:t>
            </a:r>
          </a:p>
        </p:txBody>
      </p:sp>
    </p:spTree>
    <p:extLst>
      <p:ext uri="{BB962C8B-B14F-4D97-AF65-F5344CB8AC3E}">
        <p14:creationId xmlns:p14="http://schemas.microsoft.com/office/powerpoint/2010/main" val="1499575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5" name="그룹 204"/>
          <p:cNvGrpSpPr/>
          <p:nvPr/>
        </p:nvGrpSpPr>
        <p:grpSpPr>
          <a:xfrm>
            <a:off x="7113660" y="1381768"/>
            <a:ext cx="3693376" cy="3424753"/>
            <a:chOff x="7113660" y="1381768"/>
            <a:chExt cx="3693376" cy="3424753"/>
          </a:xfrm>
        </p:grpSpPr>
        <p:sp>
          <p:nvSpPr>
            <p:cNvPr id="156" name="원통[C] 155"/>
            <p:cNvSpPr/>
            <p:nvPr/>
          </p:nvSpPr>
          <p:spPr>
            <a:xfrm>
              <a:off x="7775688" y="1998410"/>
              <a:ext cx="1997047" cy="1634836"/>
            </a:xfrm>
            <a:prstGeom prst="can">
              <a:avLst>
                <a:gd name="adj" fmla="val 27800"/>
              </a:avLst>
            </a:prstGeom>
            <a:solidFill>
              <a:srgbClr val="00B0F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57" name="직선 연결선[R] 156"/>
            <p:cNvCxnSpPr/>
            <p:nvPr/>
          </p:nvCxnSpPr>
          <p:spPr>
            <a:xfrm flipV="1">
              <a:off x="8137898" y="2039973"/>
              <a:ext cx="1246909" cy="33250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직선 연결선[R] 157"/>
            <p:cNvCxnSpPr/>
            <p:nvPr/>
          </p:nvCxnSpPr>
          <p:spPr>
            <a:xfrm>
              <a:off x="8040916" y="2081536"/>
              <a:ext cx="1593273" cy="263237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직선 연결선[R] 158"/>
            <p:cNvCxnSpPr/>
            <p:nvPr/>
          </p:nvCxnSpPr>
          <p:spPr>
            <a:xfrm flipH="1" flipV="1">
              <a:off x="8664371" y="1984554"/>
              <a:ext cx="235527" cy="457202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오른쪽으로 구부러진 화살표[C] 117"/>
            <p:cNvSpPr/>
            <p:nvPr/>
          </p:nvSpPr>
          <p:spPr>
            <a:xfrm>
              <a:off x="8002989" y="1381768"/>
              <a:ext cx="891607" cy="694219"/>
            </a:xfrm>
            <a:prstGeom prst="curvedRightArrow">
              <a:avLst>
                <a:gd name="adj1" fmla="val 25000"/>
                <a:gd name="adj2" fmla="val 67409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cxnSp>
          <p:nvCxnSpPr>
            <p:cNvPr id="120" name="직선 연결선[R] 119"/>
            <p:cNvCxnSpPr/>
            <p:nvPr/>
          </p:nvCxnSpPr>
          <p:spPr>
            <a:xfrm>
              <a:off x="9606479" y="2347804"/>
              <a:ext cx="1" cy="117460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[R] 120"/>
            <p:cNvCxnSpPr/>
            <p:nvPr/>
          </p:nvCxnSpPr>
          <p:spPr>
            <a:xfrm>
              <a:off x="8899898" y="2417077"/>
              <a:ext cx="0" cy="123002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직선 연결선[R] 121"/>
            <p:cNvCxnSpPr/>
            <p:nvPr/>
          </p:nvCxnSpPr>
          <p:spPr>
            <a:xfrm>
              <a:off x="8137898" y="2375513"/>
              <a:ext cx="13855" cy="121616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2" name="원통[C] 151"/>
            <p:cNvSpPr/>
            <p:nvPr/>
          </p:nvSpPr>
          <p:spPr>
            <a:xfrm flipH="1">
              <a:off x="7421677" y="2293729"/>
              <a:ext cx="304800" cy="1123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53" name="그림 152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ADADA"/>
                </a:clrFrom>
                <a:clrTo>
                  <a:srgbClr val="DADADA">
                    <a:alpha val="0"/>
                  </a:srgbClr>
                </a:clrTo>
              </a:clrChange>
            </a:blip>
            <a:srcRect l="5875" t="4415" r="7546" b="2402"/>
            <a:stretch/>
          </p:blipFill>
          <p:spPr>
            <a:xfrm rot="13500000" flipH="1">
              <a:off x="7126098" y="2403003"/>
              <a:ext cx="903794" cy="928669"/>
            </a:xfrm>
            <a:prstGeom prst="rect">
              <a:avLst/>
            </a:prstGeom>
          </p:spPr>
        </p:pic>
        <p:sp>
          <p:nvSpPr>
            <p:cNvPr id="154" name="자유형 153"/>
            <p:cNvSpPr/>
            <p:nvPr/>
          </p:nvSpPr>
          <p:spPr>
            <a:xfrm flipH="1">
              <a:off x="7279696" y="2441752"/>
              <a:ext cx="154031" cy="2314075"/>
            </a:xfrm>
            <a:custGeom>
              <a:avLst/>
              <a:gdLst>
                <a:gd name="connsiteX0" fmla="*/ 0 w 207818"/>
                <a:gd name="connsiteY0" fmla="*/ 0 h 1690255"/>
                <a:gd name="connsiteX1" fmla="*/ 207818 w 207818"/>
                <a:gd name="connsiteY1" fmla="*/ 0 h 1690255"/>
                <a:gd name="connsiteX2" fmla="*/ 207818 w 207818"/>
                <a:gd name="connsiteY2" fmla="*/ 1690255 h 169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818" h="1690255">
                  <a:moveTo>
                    <a:pt x="0" y="0"/>
                  </a:moveTo>
                  <a:lnTo>
                    <a:pt x="207818" y="0"/>
                  </a:lnTo>
                  <a:lnTo>
                    <a:pt x="207818" y="169025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55" name="직선 연결선[R] 154"/>
            <p:cNvCxnSpPr/>
            <p:nvPr/>
          </p:nvCxnSpPr>
          <p:spPr>
            <a:xfrm flipH="1" flipV="1">
              <a:off x="7722261" y="3370012"/>
              <a:ext cx="222227" cy="81187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원통[C] 147"/>
            <p:cNvSpPr/>
            <p:nvPr/>
          </p:nvSpPr>
          <p:spPr>
            <a:xfrm>
              <a:off x="8275654" y="2578592"/>
              <a:ext cx="304800" cy="1123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49" name="그림 148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ADADA"/>
                </a:clrFrom>
                <a:clrTo>
                  <a:srgbClr val="DADADA">
                    <a:alpha val="0"/>
                  </a:srgbClr>
                </a:clrTo>
              </a:clrChange>
            </a:blip>
            <a:srcRect l="5875" t="4415" r="7546" b="2402"/>
            <a:stretch/>
          </p:blipFill>
          <p:spPr>
            <a:xfrm rot="8100000">
              <a:off x="8013803" y="2674012"/>
              <a:ext cx="903794" cy="928669"/>
            </a:xfrm>
            <a:prstGeom prst="rect">
              <a:avLst/>
            </a:prstGeom>
          </p:spPr>
        </p:pic>
        <p:sp>
          <p:nvSpPr>
            <p:cNvPr id="150" name="자유형 149"/>
            <p:cNvSpPr/>
            <p:nvPr/>
          </p:nvSpPr>
          <p:spPr>
            <a:xfrm>
              <a:off x="8567941" y="2691135"/>
              <a:ext cx="165801" cy="2064692"/>
            </a:xfrm>
            <a:custGeom>
              <a:avLst/>
              <a:gdLst>
                <a:gd name="connsiteX0" fmla="*/ 0 w 207818"/>
                <a:gd name="connsiteY0" fmla="*/ 0 h 1690255"/>
                <a:gd name="connsiteX1" fmla="*/ 207818 w 207818"/>
                <a:gd name="connsiteY1" fmla="*/ 0 h 1690255"/>
                <a:gd name="connsiteX2" fmla="*/ 207818 w 207818"/>
                <a:gd name="connsiteY2" fmla="*/ 1690255 h 169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818" h="1690255">
                  <a:moveTo>
                    <a:pt x="0" y="0"/>
                  </a:moveTo>
                  <a:lnTo>
                    <a:pt x="207818" y="0"/>
                  </a:lnTo>
                  <a:lnTo>
                    <a:pt x="207818" y="169025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51" name="직선 연결선[R] 150"/>
            <p:cNvCxnSpPr/>
            <p:nvPr/>
          </p:nvCxnSpPr>
          <p:spPr>
            <a:xfrm flipV="1">
              <a:off x="7916779" y="3619395"/>
              <a:ext cx="373518" cy="548636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원통[C] 143"/>
            <p:cNvSpPr/>
            <p:nvPr/>
          </p:nvSpPr>
          <p:spPr>
            <a:xfrm>
              <a:off x="9165893" y="2534663"/>
              <a:ext cx="304800" cy="1123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45" name="그림 144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ADADA"/>
                </a:clrFrom>
                <a:clrTo>
                  <a:srgbClr val="DADADA">
                    <a:alpha val="0"/>
                  </a:srgbClr>
                </a:clrTo>
              </a:clrChange>
            </a:blip>
            <a:srcRect l="5875" t="4415" r="7546" b="2402"/>
            <a:stretch/>
          </p:blipFill>
          <p:spPr>
            <a:xfrm rot="8100000">
              <a:off x="8876333" y="2643937"/>
              <a:ext cx="903794" cy="928669"/>
            </a:xfrm>
            <a:prstGeom prst="rect">
              <a:avLst/>
            </a:prstGeom>
          </p:spPr>
        </p:pic>
        <p:sp>
          <p:nvSpPr>
            <p:cNvPr id="146" name="자유형 145"/>
            <p:cNvSpPr/>
            <p:nvPr/>
          </p:nvSpPr>
          <p:spPr>
            <a:xfrm flipH="1">
              <a:off x="9078517" y="2677282"/>
              <a:ext cx="126734" cy="2048565"/>
            </a:xfrm>
            <a:custGeom>
              <a:avLst/>
              <a:gdLst>
                <a:gd name="connsiteX0" fmla="*/ 0 w 207818"/>
                <a:gd name="connsiteY0" fmla="*/ 0 h 1690255"/>
                <a:gd name="connsiteX1" fmla="*/ 207818 w 207818"/>
                <a:gd name="connsiteY1" fmla="*/ 0 h 1690255"/>
                <a:gd name="connsiteX2" fmla="*/ 207818 w 207818"/>
                <a:gd name="connsiteY2" fmla="*/ 1690255 h 169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818" h="1690255">
                  <a:moveTo>
                    <a:pt x="0" y="0"/>
                  </a:moveTo>
                  <a:lnTo>
                    <a:pt x="207818" y="0"/>
                  </a:lnTo>
                  <a:lnTo>
                    <a:pt x="207818" y="169025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7" name="직선 연결선[R] 146"/>
            <p:cNvCxnSpPr/>
            <p:nvPr/>
          </p:nvCxnSpPr>
          <p:spPr>
            <a:xfrm flipH="1" flipV="1">
              <a:off x="9481787" y="3522414"/>
              <a:ext cx="222228" cy="548635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원통[C] 139"/>
            <p:cNvSpPr/>
            <p:nvPr/>
          </p:nvSpPr>
          <p:spPr>
            <a:xfrm>
              <a:off x="9827195" y="2252843"/>
              <a:ext cx="304800" cy="1123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41" name="그림 140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ADADA"/>
                </a:clrFrom>
                <a:clrTo>
                  <a:srgbClr val="DADADA">
                    <a:alpha val="0"/>
                  </a:srgbClr>
                </a:clrTo>
              </a:clrChange>
            </a:blip>
            <a:srcRect l="5875" t="4415" r="7546" b="2402"/>
            <a:stretch/>
          </p:blipFill>
          <p:spPr>
            <a:xfrm rot="8100000">
              <a:off x="9523780" y="2362117"/>
              <a:ext cx="903794" cy="928669"/>
            </a:xfrm>
            <a:prstGeom prst="rect">
              <a:avLst/>
            </a:prstGeom>
          </p:spPr>
        </p:pic>
        <p:sp>
          <p:nvSpPr>
            <p:cNvPr id="142" name="자유형 141"/>
            <p:cNvSpPr/>
            <p:nvPr/>
          </p:nvSpPr>
          <p:spPr>
            <a:xfrm>
              <a:off x="10020982" y="2386336"/>
              <a:ext cx="386898" cy="2399471"/>
            </a:xfrm>
            <a:custGeom>
              <a:avLst/>
              <a:gdLst>
                <a:gd name="connsiteX0" fmla="*/ 0 w 207818"/>
                <a:gd name="connsiteY0" fmla="*/ 0 h 1690255"/>
                <a:gd name="connsiteX1" fmla="*/ 207818 w 207818"/>
                <a:gd name="connsiteY1" fmla="*/ 0 h 1690255"/>
                <a:gd name="connsiteX2" fmla="*/ 207818 w 207818"/>
                <a:gd name="connsiteY2" fmla="*/ 1690255 h 169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818" h="1690255">
                  <a:moveTo>
                    <a:pt x="0" y="0"/>
                  </a:moveTo>
                  <a:lnTo>
                    <a:pt x="207818" y="0"/>
                  </a:lnTo>
                  <a:lnTo>
                    <a:pt x="207818" y="169025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143" name="직선 연결선[R] 142"/>
            <p:cNvCxnSpPr/>
            <p:nvPr/>
          </p:nvCxnSpPr>
          <p:spPr>
            <a:xfrm flipV="1">
              <a:off x="9676306" y="3314596"/>
              <a:ext cx="165701" cy="756453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텍스트 상자 123"/>
            <p:cNvSpPr txBox="1"/>
            <p:nvPr/>
          </p:nvSpPr>
          <p:spPr>
            <a:xfrm>
              <a:off x="10482908" y="4243172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NanumGothic" charset="-127"/>
                  <a:ea typeface="NanumGothic" charset="-127"/>
                  <a:cs typeface="NanumGothic" charset="-127"/>
                </a:rPr>
                <a:t>1</a:t>
              </a:r>
              <a:endParaRPr kumimoji="1" lang="ko-KR" altLang="en-US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25" name="텍스트 상자 124"/>
            <p:cNvSpPr txBox="1"/>
            <p:nvPr/>
          </p:nvSpPr>
          <p:spPr>
            <a:xfrm>
              <a:off x="9149193" y="4262063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NanumGothic" charset="-127"/>
                  <a:ea typeface="NanumGothic" charset="-127"/>
                  <a:cs typeface="NanumGothic" charset="-127"/>
                </a:rPr>
                <a:t>2</a:t>
              </a:r>
              <a:endParaRPr kumimoji="1" lang="ko-KR" altLang="en-US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26" name="텍스트 상자 125"/>
            <p:cNvSpPr txBox="1"/>
            <p:nvPr/>
          </p:nvSpPr>
          <p:spPr>
            <a:xfrm>
              <a:off x="8290880" y="4305899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NanumGothic" charset="-127"/>
                  <a:ea typeface="NanumGothic" charset="-127"/>
                  <a:cs typeface="NanumGothic" charset="-127"/>
                </a:rPr>
                <a:t>3</a:t>
              </a:r>
              <a:endParaRPr kumimoji="1" lang="ko-KR" altLang="en-US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27" name="텍스트 상자 126"/>
            <p:cNvSpPr txBox="1"/>
            <p:nvPr/>
          </p:nvSpPr>
          <p:spPr>
            <a:xfrm>
              <a:off x="7322753" y="4267856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NanumGothic" charset="-127"/>
                  <a:ea typeface="NanumGothic" charset="-127"/>
                  <a:cs typeface="NanumGothic" charset="-127"/>
                </a:rPr>
                <a:t>4</a:t>
              </a:r>
              <a:endParaRPr kumimoji="1" lang="ko-KR" altLang="en-US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28" name="타원 127"/>
            <p:cNvSpPr/>
            <p:nvPr/>
          </p:nvSpPr>
          <p:spPr>
            <a:xfrm>
              <a:off x="8623129" y="4565289"/>
              <a:ext cx="235526" cy="23552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9" name="타원 128"/>
            <p:cNvSpPr/>
            <p:nvPr/>
          </p:nvSpPr>
          <p:spPr>
            <a:xfrm>
              <a:off x="8968359" y="4564882"/>
              <a:ext cx="235526" cy="23552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30" name="타원 129"/>
            <p:cNvSpPr/>
            <p:nvPr/>
          </p:nvSpPr>
          <p:spPr>
            <a:xfrm>
              <a:off x="10313703" y="4563746"/>
              <a:ext cx="235526" cy="23552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9" name="타원 118"/>
            <p:cNvSpPr/>
            <p:nvPr/>
          </p:nvSpPr>
          <p:spPr>
            <a:xfrm>
              <a:off x="7179083" y="4570995"/>
              <a:ext cx="235526" cy="235526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78" name="텍스트 상자 177"/>
          <p:cNvSpPr txBox="1"/>
          <p:nvPr/>
        </p:nvSpPr>
        <p:spPr>
          <a:xfrm>
            <a:off x="2935925" y="5329611"/>
            <a:ext cx="692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solidFill>
                  <a:srgbClr val="FF0000"/>
                </a:solidFill>
                <a:latin typeface="NanumGothic" charset="-127"/>
                <a:ea typeface="NanumGothic" charset="-127"/>
                <a:cs typeface="NanumGothic" charset="-127"/>
              </a:rPr>
              <a:t>+ 5V</a:t>
            </a:r>
            <a:endParaRPr kumimoji="1" lang="ko-KR" altLang="en-US" b="1" dirty="0">
              <a:solidFill>
                <a:srgbClr val="FF0000"/>
              </a:solidFill>
              <a:latin typeface="NanumGothic" charset="-127"/>
              <a:ea typeface="NanumGothic" charset="-127"/>
              <a:cs typeface="NanumGothic" charset="-127"/>
            </a:endParaRPr>
          </a:p>
        </p:txBody>
      </p:sp>
      <p:grpSp>
        <p:nvGrpSpPr>
          <p:cNvPr id="203" name="그룹 202"/>
          <p:cNvGrpSpPr/>
          <p:nvPr/>
        </p:nvGrpSpPr>
        <p:grpSpPr>
          <a:xfrm>
            <a:off x="1704500" y="1291827"/>
            <a:ext cx="3607070" cy="4312432"/>
            <a:chOff x="1560121" y="1003069"/>
            <a:chExt cx="3607070" cy="4312432"/>
          </a:xfrm>
        </p:grpSpPr>
        <p:grpSp>
          <p:nvGrpSpPr>
            <p:cNvPr id="77" name="그룹 76"/>
            <p:cNvGrpSpPr/>
            <p:nvPr/>
          </p:nvGrpSpPr>
          <p:grpSpPr>
            <a:xfrm>
              <a:off x="2491273" y="1695796"/>
              <a:ext cx="1997047" cy="1648692"/>
              <a:chOff x="3295390" y="2272145"/>
              <a:chExt cx="1997047" cy="1648692"/>
            </a:xfrm>
          </p:grpSpPr>
          <p:sp>
            <p:nvSpPr>
              <p:cNvPr id="3" name="원통[C] 2"/>
              <p:cNvSpPr/>
              <p:nvPr/>
            </p:nvSpPr>
            <p:spPr>
              <a:xfrm>
                <a:off x="3295390" y="2286001"/>
                <a:ext cx="1997047" cy="1634836"/>
              </a:xfrm>
              <a:prstGeom prst="can">
                <a:avLst>
                  <a:gd name="adj" fmla="val 27800"/>
                </a:avLst>
              </a:prstGeom>
              <a:solidFill>
                <a:srgbClr val="00B0F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cxnSp>
            <p:nvCxnSpPr>
              <p:cNvPr id="48" name="직선 연결선[R] 47"/>
              <p:cNvCxnSpPr/>
              <p:nvPr/>
            </p:nvCxnSpPr>
            <p:spPr>
              <a:xfrm flipV="1">
                <a:off x="3657600" y="2327564"/>
                <a:ext cx="1246909" cy="332509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직선 연결선[R] 48"/>
              <p:cNvCxnSpPr/>
              <p:nvPr/>
            </p:nvCxnSpPr>
            <p:spPr>
              <a:xfrm>
                <a:off x="3560618" y="2369127"/>
                <a:ext cx="1593273" cy="263237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연결선[R] 50"/>
              <p:cNvCxnSpPr/>
              <p:nvPr/>
            </p:nvCxnSpPr>
            <p:spPr>
              <a:xfrm flipH="1" flipV="1">
                <a:off x="4184073" y="2272145"/>
                <a:ext cx="235527" cy="457202"/>
              </a:xfrm>
              <a:prstGeom prst="line">
                <a:avLst/>
              </a:prstGeom>
              <a:ln>
                <a:solidFill>
                  <a:srgbClr val="7030A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오른쪽으로 구부러진 화살표[C] 20"/>
            <p:cNvSpPr/>
            <p:nvPr/>
          </p:nvSpPr>
          <p:spPr>
            <a:xfrm>
              <a:off x="2853485" y="1003069"/>
              <a:ext cx="891607" cy="694219"/>
            </a:xfrm>
            <a:prstGeom prst="curvedRightArrow">
              <a:avLst>
                <a:gd name="adj1" fmla="val 25000"/>
                <a:gd name="adj2" fmla="val 67409"/>
                <a:gd name="adj3" fmla="val 25000"/>
              </a:avLst>
            </a:prstGeom>
            <a:solidFill>
              <a:srgbClr val="92D050"/>
            </a:solidFill>
            <a:ln>
              <a:solidFill>
                <a:srgbClr val="92D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타원 22"/>
            <p:cNvSpPr/>
            <p:nvPr/>
          </p:nvSpPr>
          <p:spPr>
            <a:xfrm>
              <a:off x="1835175" y="3740972"/>
              <a:ext cx="235526" cy="2355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79" name="직선 연결선[R] 78"/>
            <p:cNvCxnSpPr/>
            <p:nvPr/>
          </p:nvCxnSpPr>
          <p:spPr>
            <a:xfrm>
              <a:off x="4322064" y="2059046"/>
              <a:ext cx="1" cy="1174605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직선 연결선[R] 79"/>
            <p:cNvCxnSpPr/>
            <p:nvPr/>
          </p:nvCxnSpPr>
          <p:spPr>
            <a:xfrm>
              <a:off x="3615483" y="2128319"/>
              <a:ext cx="0" cy="1230023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직선 연결선[R] 81"/>
            <p:cNvCxnSpPr/>
            <p:nvPr/>
          </p:nvCxnSpPr>
          <p:spPr>
            <a:xfrm>
              <a:off x="2853483" y="2086755"/>
              <a:ext cx="13855" cy="1216169"/>
            </a:xfrm>
            <a:prstGeom prst="line">
              <a:avLst/>
            </a:prstGeom>
            <a:ln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원통[C] 17"/>
            <p:cNvSpPr/>
            <p:nvPr/>
          </p:nvSpPr>
          <p:spPr>
            <a:xfrm flipH="1">
              <a:off x="2137262" y="2004971"/>
              <a:ext cx="304800" cy="1123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9" name="그림 18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ADADA"/>
                </a:clrFrom>
                <a:clrTo>
                  <a:srgbClr val="DADADA">
                    <a:alpha val="0"/>
                  </a:srgbClr>
                </a:clrTo>
              </a:clrChange>
            </a:blip>
            <a:srcRect l="5875" t="4415" r="7546" b="2402"/>
            <a:stretch/>
          </p:blipFill>
          <p:spPr>
            <a:xfrm rot="13500000" flipH="1">
              <a:off x="1841683" y="2114245"/>
              <a:ext cx="903794" cy="928669"/>
            </a:xfrm>
            <a:prstGeom prst="rect">
              <a:avLst/>
            </a:prstGeom>
          </p:spPr>
        </p:pic>
        <p:sp>
          <p:nvSpPr>
            <p:cNvPr id="29" name="자유형 28"/>
            <p:cNvSpPr/>
            <p:nvPr/>
          </p:nvSpPr>
          <p:spPr>
            <a:xfrm flipH="1">
              <a:off x="1937827" y="2128952"/>
              <a:ext cx="207818" cy="1690255"/>
            </a:xfrm>
            <a:custGeom>
              <a:avLst/>
              <a:gdLst>
                <a:gd name="connsiteX0" fmla="*/ 0 w 207818"/>
                <a:gd name="connsiteY0" fmla="*/ 0 h 1690255"/>
                <a:gd name="connsiteX1" fmla="*/ 207818 w 207818"/>
                <a:gd name="connsiteY1" fmla="*/ 0 h 1690255"/>
                <a:gd name="connsiteX2" fmla="*/ 207818 w 207818"/>
                <a:gd name="connsiteY2" fmla="*/ 1690255 h 169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818" h="1690255">
                  <a:moveTo>
                    <a:pt x="0" y="0"/>
                  </a:moveTo>
                  <a:lnTo>
                    <a:pt x="207818" y="0"/>
                  </a:lnTo>
                  <a:lnTo>
                    <a:pt x="207818" y="169025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0" name="직선 연결선[R] 39"/>
            <p:cNvCxnSpPr/>
            <p:nvPr/>
          </p:nvCxnSpPr>
          <p:spPr>
            <a:xfrm flipV="1">
              <a:off x="2437846" y="3053544"/>
              <a:ext cx="0" cy="14270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원통[C] 14"/>
            <p:cNvSpPr/>
            <p:nvPr/>
          </p:nvSpPr>
          <p:spPr>
            <a:xfrm>
              <a:off x="2991239" y="2289834"/>
              <a:ext cx="304800" cy="1123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ADADA"/>
                </a:clrFrom>
                <a:clrTo>
                  <a:srgbClr val="DADADA">
                    <a:alpha val="0"/>
                  </a:srgbClr>
                </a:clrTo>
              </a:clrChange>
            </a:blip>
            <a:srcRect l="5875" t="4415" r="7546" b="2402"/>
            <a:stretch/>
          </p:blipFill>
          <p:spPr>
            <a:xfrm rot="8100000">
              <a:off x="2701678" y="2385254"/>
              <a:ext cx="903794" cy="928669"/>
            </a:xfrm>
            <a:prstGeom prst="rect">
              <a:avLst/>
            </a:prstGeom>
          </p:spPr>
        </p:pic>
        <p:sp>
          <p:nvSpPr>
            <p:cNvPr id="30" name="자유형 29"/>
            <p:cNvSpPr/>
            <p:nvPr/>
          </p:nvSpPr>
          <p:spPr>
            <a:xfrm>
              <a:off x="3297381" y="2402378"/>
              <a:ext cx="137991" cy="1690255"/>
            </a:xfrm>
            <a:custGeom>
              <a:avLst/>
              <a:gdLst>
                <a:gd name="connsiteX0" fmla="*/ 0 w 207818"/>
                <a:gd name="connsiteY0" fmla="*/ 0 h 1690255"/>
                <a:gd name="connsiteX1" fmla="*/ 207818 w 207818"/>
                <a:gd name="connsiteY1" fmla="*/ 0 h 1690255"/>
                <a:gd name="connsiteX2" fmla="*/ 207818 w 207818"/>
                <a:gd name="connsiteY2" fmla="*/ 1690255 h 169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818" h="1690255">
                  <a:moveTo>
                    <a:pt x="0" y="0"/>
                  </a:moveTo>
                  <a:lnTo>
                    <a:pt x="207818" y="0"/>
                  </a:lnTo>
                  <a:lnTo>
                    <a:pt x="207818" y="169025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3" name="직선 연결선[R] 42"/>
            <p:cNvCxnSpPr/>
            <p:nvPr/>
          </p:nvCxnSpPr>
          <p:spPr>
            <a:xfrm flipV="1">
              <a:off x="3005882" y="3316784"/>
              <a:ext cx="0" cy="133589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원통[C] 11"/>
            <p:cNvSpPr/>
            <p:nvPr/>
          </p:nvSpPr>
          <p:spPr>
            <a:xfrm>
              <a:off x="3881478" y="2245905"/>
              <a:ext cx="304800" cy="1123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ADADA"/>
                </a:clrFrom>
                <a:clrTo>
                  <a:srgbClr val="DADADA">
                    <a:alpha val="0"/>
                  </a:srgbClr>
                </a:clrTo>
              </a:clrChange>
            </a:blip>
            <a:srcRect l="5875" t="4415" r="7546" b="2402"/>
            <a:stretch/>
          </p:blipFill>
          <p:spPr>
            <a:xfrm rot="8100000">
              <a:off x="3591918" y="2355179"/>
              <a:ext cx="903794" cy="928669"/>
            </a:xfrm>
            <a:prstGeom prst="rect">
              <a:avLst/>
            </a:prstGeom>
          </p:spPr>
        </p:pic>
        <p:sp>
          <p:nvSpPr>
            <p:cNvPr id="28" name="자유형 27"/>
            <p:cNvSpPr/>
            <p:nvPr/>
          </p:nvSpPr>
          <p:spPr>
            <a:xfrm flipH="1">
              <a:off x="3768438" y="2374669"/>
              <a:ext cx="138544" cy="1690255"/>
            </a:xfrm>
            <a:custGeom>
              <a:avLst/>
              <a:gdLst>
                <a:gd name="connsiteX0" fmla="*/ 0 w 207818"/>
                <a:gd name="connsiteY0" fmla="*/ 0 h 1690255"/>
                <a:gd name="connsiteX1" fmla="*/ 207818 w 207818"/>
                <a:gd name="connsiteY1" fmla="*/ 0 h 1690255"/>
                <a:gd name="connsiteX2" fmla="*/ 207818 w 207818"/>
                <a:gd name="connsiteY2" fmla="*/ 1690255 h 169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818" h="1690255">
                  <a:moveTo>
                    <a:pt x="0" y="0"/>
                  </a:moveTo>
                  <a:lnTo>
                    <a:pt x="207818" y="0"/>
                  </a:lnTo>
                  <a:lnTo>
                    <a:pt x="207818" y="169025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4" name="직선 연결선[R] 43"/>
            <p:cNvCxnSpPr/>
            <p:nvPr/>
          </p:nvCxnSpPr>
          <p:spPr>
            <a:xfrm flipV="1">
              <a:off x="4183518" y="3302929"/>
              <a:ext cx="0" cy="1366053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원통[C] 4"/>
            <p:cNvSpPr/>
            <p:nvPr/>
          </p:nvSpPr>
          <p:spPr>
            <a:xfrm>
              <a:off x="4542780" y="1964085"/>
              <a:ext cx="304800" cy="1123588"/>
            </a:xfrm>
            <a:prstGeom prst="can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pic>
          <p:nvPicPr>
            <p:cNvPr id="8" name="그림 7"/>
            <p:cNvPicPr>
              <a:picLocks noChangeAspect="1"/>
            </p:cNvPicPr>
            <p:nvPr/>
          </p:nvPicPr>
          <p:blipFill rotWithShape="1">
            <a:blip r:embed="rId2">
              <a:clrChange>
                <a:clrFrom>
                  <a:srgbClr val="DADADA"/>
                </a:clrFrom>
                <a:clrTo>
                  <a:srgbClr val="DADADA">
                    <a:alpha val="0"/>
                  </a:srgbClr>
                </a:clrTo>
              </a:clrChange>
            </a:blip>
            <a:srcRect l="5875" t="4415" r="7546" b="2402"/>
            <a:stretch/>
          </p:blipFill>
          <p:spPr>
            <a:xfrm rot="8100000">
              <a:off x="4239365" y="2073359"/>
              <a:ext cx="903794" cy="928669"/>
            </a:xfrm>
            <a:prstGeom prst="rect">
              <a:avLst/>
            </a:prstGeom>
          </p:spPr>
        </p:pic>
        <p:sp>
          <p:nvSpPr>
            <p:cNvPr id="27" name="자유형 26"/>
            <p:cNvSpPr/>
            <p:nvPr/>
          </p:nvSpPr>
          <p:spPr>
            <a:xfrm>
              <a:off x="4834684" y="2097578"/>
              <a:ext cx="207818" cy="1690255"/>
            </a:xfrm>
            <a:custGeom>
              <a:avLst/>
              <a:gdLst>
                <a:gd name="connsiteX0" fmla="*/ 0 w 207818"/>
                <a:gd name="connsiteY0" fmla="*/ 0 h 1690255"/>
                <a:gd name="connsiteX1" fmla="*/ 207818 w 207818"/>
                <a:gd name="connsiteY1" fmla="*/ 0 h 1690255"/>
                <a:gd name="connsiteX2" fmla="*/ 207818 w 207818"/>
                <a:gd name="connsiteY2" fmla="*/ 1690255 h 1690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7818" h="1690255">
                  <a:moveTo>
                    <a:pt x="0" y="0"/>
                  </a:moveTo>
                  <a:lnTo>
                    <a:pt x="207818" y="0"/>
                  </a:lnTo>
                  <a:lnTo>
                    <a:pt x="207818" y="1690255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cxnSp>
          <p:nvCxnSpPr>
            <p:cNvPr id="45" name="직선 연결선[R] 44"/>
            <p:cNvCxnSpPr/>
            <p:nvPr/>
          </p:nvCxnSpPr>
          <p:spPr>
            <a:xfrm flipV="1">
              <a:off x="4557592" y="3025836"/>
              <a:ext cx="0" cy="142701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직선 연결선[R] 86"/>
            <p:cNvCxnSpPr/>
            <p:nvPr/>
          </p:nvCxnSpPr>
          <p:spPr>
            <a:xfrm flipH="1">
              <a:off x="4195482" y="4452851"/>
              <a:ext cx="375967" cy="199831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직선 연결선[R] 87"/>
            <p:cNvCxnSpPr/>
            <p:nvPr/>
          </p:nvCxnSpPr>
          <p:spPr>
            <a:xfrm flipH="1">
              <a:off x="3006436" y="4646815"/>
              <a:ext cx="1190937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직선 연결선[R] 89"/>
            <p:cNvCxnSpPr/>
            <p:nvPr/>
          </p:nvCxnSpPr>
          <p:spPr>
            <a:xfrm flipH="1" flipV="1">
              <a:off x="2452256" y="4461164"/>
              <a:ext cx="581889" cy="180109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텍스트 상자 102"/>
            <p:cNvSpPr txBox="1"/>
            <p:nvPr/>
          </p:nvSpPr>
          <p:spPr>
            <a:xfrm>
              <a:off x="4709991" y="3358341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NanumGothic" charset="-127"/>
                  <a:ea typeface="NanumGothic" charset="-127"/>
                  <a:cs typeface="NanumGothic" charset="-127"/>
                </a:rPr>
                <a:t>1</a:t>
              </a:r>
              <a:endParaRPr kumimoji="1" lang="ko-KR" altLang="en-US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04" name="텍스트 상자 103"/>
            <p:cNvSpPr txBox="1"/>
            <p:nvPr/>
          </p:nvSpPr>
          <p:spPr>
            <a:xfrm>
              <a:off x="3767883" y="3621577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NanumGothic" charset="-127"/>
                  <a:ea typeface="NanumGothic" charset="-127"/>
                  <a:cs typeface="NanumGothic" charset="-127"/>
                </a:rPr>
                <a:t>2</a:t>
              </a:r>
              <a:endParaRPr kumimoji="1" lang="ko-KR" altLang="en-US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05" name="텍스트 상자 104"/>
            <p:cNvSpPr txBox="1"/>
            <p:nvPr/>
          </p:nvSpPr>
          <p:spPr>
            <a:xfrm>
              <a:off x="3144429" y="3649288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NanumGothic" charset="-127"/>
                  <a:ea typeface="NanumGothic" charset="-127"/>
                  <a:cs typeface="NanumGothic" charset="-127"/>
                </a:rPr>
                <a:t>3</a:t>
              </a:r>
              <a:endParaRPr kumimoji="1" lang="ko-KR" altLang="en-US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06" name="텍스트 상자 105"/>
            <p:cNvSpPr txBox="1"/>
            <p:nvPr/>
          </p:nvSpPr>
          <p:spPr>
            <a:xfrm>
              <a:off x="1560121" y="3468364"/>
              <a:ext cx="32412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b="1" dirty="0">
                  <a:latin typeface="NanumGothic" charset="-127"/>
                  <a:ea typeface="NanumGothic" charset="-127"/>
                  <a:cs typeface="NanumGothic" charset="-127"/>
                </a:rPr>
                <a:t>4</a:t>
              </a:r>
              <a:endParaRPr kumimoji="1" lang="ko-KR" altLang="en-US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07" name="타원 106"/>
            <p:cNvSpPr/>
            <p:nvPr/>
          </p:nvSpPr>
          <p:spPr>
            <a:xfrm>
              <a:off x="3324539" y="3981797"/>
              <a:ext cx="235526" cy="2355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8" name="타원 107"/>
            <p:cNvSpPr/>
            <p:nvPr/>
          </p:nvSpPr>
          <p:spPr>
            <a:xfrm>
              <a:off x="3670902" y="3954088"/>
              <a:ext cx="235526" cy="2355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9" name="타원 108"/>
            <p:cNvSpPr/>
            <p:nvPr/>
          </p:nvSpPr>
          <p:spPr>
            <a:xfrm>
              <a:off x="4931665" y="3649289"/>
              <a:ext cx="235526" cy="2355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202" name="그룹 201"/>
            <p:cNvGrpSpPr/>
            <p:nvPr/>
          </p:nvGrpSpPr>
          <p:grpSpPr>
            <a:xfrm>
              <a:off x="3498534" y="4636631"/>
              <a:ext cx="235526" cy="678870"/>
              <a:chOff x="3296828" y="4757654"/>
              <a:chExt cx="235526" cy="678870"/>
            </a:xfrm>
          </p:grpSpPr>
          <p:cxnSp>
            <p:nvCxnSpPr>
              <p:cNvPr id="92" name="직선 연결선[R] 91"/>
              <p:cNvCxnSpPr/>
              <p:nvPr/>
            </p:nvCxnSpPr>
            <p:spPr>
              <a:xfrm flipV="1">
                <a:off x="3407665" y="4757654"/>
                <a:ext cx="0" cy="595742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4" name="타원 113"/>
              <p:cNvSpPr/>
              <p:nvPr/>
            </p:nvSpPr>
            <p:spPr>
              <a:xfrm>
                <a:off x="3296828" y="5200998"/>
                <a:ext cx="235526" cy="235526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sp>
          <p:nvSpPr>
            <p:cNvPr id="172" name="텍스트 상자 171"/>
            <p:cNvSpPr txBox="1"/>
            <p:nvPr/>
          </p:nvSpPr>
          <p:spPr>
            <a:xfrm>
              <a:off x="4031119" y="1709649"/>
              <a:ext cx="324128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b="1" dirty="0">
                  <a:latin typeface="NanumGothic" charset="-127"/>
                  <a:ea typeface="NanumGothic" charset="-127"/>
                  <a:cs typeface="NanumGothic" charset="-127"/>
                </a:rPr>
                <a:t>N</a:t>
              </a:r>
              <a:endParaRPr kumimoji="1" lang="ko-KR" altLang="en-US" sz="1500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73" name="텍스트 상자 172"/>
            <p:cNvSpPr txBox="1"/>
            <p:nvPr/>
          </p:nvSpPr>
          <p:spPr>
            <a:xfrm>
              <a:off x="3227556" y="1889758"/>
              <a:ext cx="33374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NanumGothic" charset="-127"/>
                  <a:ea typeface="NanumGothic" charset="-127"/>
                  <a:cs typeface="NanumGothic" charset="-127"/>
                </a:rPr>
                <a:t>N</a:t>
              </a:r>
              <a:endParaRPr kumimoji="1" lang="ko-KR" altLang="en-US" sz="1600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74" name="텍스트 상자 173"/>
            <p:cNvSpPr txBox="1"/>
            <p:nvPr/>
          </p:nvSpPr>
          <p:spPr>
            <a:xfrm>
              <a:off x="3449229" y="1640376"/>
              <a:ext cx="28245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latin typeface="NanumGothic" charset="-127"/>
                  <a:ea typeface="NanumGothic" charset="-127"/>
                  <a:cs typeface="NanumGothic" charset="-127"/>
                </a:rPr>
                <a:t>S</a:t>
              </a:r>
              <a:endParaRPr kumimoji="1" lang="ko-KR" altLang="en-US" sz="1400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76" name="텍스트 상자 175"/>
            <p:cNvSpPr txBox="1"/>
            <p:nvPr/>
          </p:nvSpPr>
          <p:spPr>
            <a:xfrm>
              <a:off x="2659520" y="1751214"/>
              <a:ext cx="288862" cy="3231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500" b="1" dirty="0">
                  <a:latin typeface="NanumGothic" charset="-127"/>
                  <a:ea typeface="NanumGothic" charset="-127"/>
                  <a:cs typeface="NanumGothic" charset="-127"/>
                </a:rPr>
                <a:t>S</a:t>
              </a:r>
              <a:endParaRPr kumimoji="1" lang="ko-KR" altLang="en-US" sz="1500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77" name="텍스트 상자 176"/>
            <p:cNvSpPr txBox="1"/>
            <p:nvPr/>
          </p:nvSpPr>
          <p:spPr>
            <a:xfrm>
              <a:off x="3670902" y="1875904"/>
              <a:ext cx="29687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600" b="1" dirty="0">
                  <a:latin typeface="NanumGothic" charset="-127"/>
                  <a:ea typeface="NanumGothic" charset="-127"/>
                  <a:cs typeface="NanumGothic" charset="-127"/>
                </a:rPr>
                <a:t>S</a:t>
              </a:r>
              <a:endParaRPr kumimoji="1" lang="ko-KR" altLang="en-US" sz="1600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179" name="텍스트 상자 178"/>
            <p:cNvSpPr txBox="1"/>
            <p:nvPr/>
          </p:nvSpPr>
          <p:spPr>
            <a:xfrm>
              <a:off x="3089011" y="164037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400" b="1" dirty="0">
                  <a:latin typeface="NanumGothic" charset="-127"/>
                  <a:ea typeface="NanumGothic" charset="-127"/>
                  <a:cs typeface="NanumGothic" charset="-127"/>
                </a:rPr>
                <a:t>N</a:t>
              </a:r>
              <a:endParaRPr kumimoji="1" lang="ko-KR" altLang="en-US" sz="1400" b="1" dirty="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</p:grpSp>
      <p:sp>
        <p:nvSpPr>
          <p:cNvPr id="206" name="텍스트 상자 205"/>
          <p:cNvSpPr txBox="1"/>
          <p:nvPr/>
        </p:nvSpPr>
        <p:spPr>
          <a:xfrm>
            <a:off x="3764119" y="540288"/>
            <a:ext cx="3982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dirty="0">
                <a:solidFill>
                  <a:srgbClr val="31859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" charset="-127"/>
              </a:rPr>
              <a:t>Unipolar and Bipolar </a:t>
            </a:r>
            <a:r>
              <a:rPr kumimoji="1" lang="en-US" altLang="ko-KR" sz="1800" dirty="0">
                <a:solidFill>
                  <a:srgbClr val="31859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" charset="-127"/>
              </a:rPr>
              <a:t>Stepper Motor</a:t>
            </a:r>
          </a:p>
        </p:txBody>
      </p:sp>
      <p:sp>
        <p:nvSpPr>
          <p:cNvPr id="207" name="텍스트 상자 206"/>
          <p:cNvSpPr txBox="1"/>
          <p:nvPr/>
        </p:nvSpPr>
        <p:spPr>
          <a:xfrm>
            <a:off x="3229360" y="5845535"/>
            <a:ext cx="10919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Unipolar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208" name="텍스트 상자 207"/>
          <p:cNvSpPr txBox="1"/>
          <p:nvPr/>
        </p:nvSpPr>
        <p:spPr>
          <a:xfrm>
            <a:off x="8484376" y="5845534"/>
            <a:ext cx="923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>
                <a:latin typeface="NanumGothic" charset="-127"/>
                <a:ea typeface="NanumGothic" charset="-127"/>
                <a:cs typeface="NanumGothic" charset="-127"/>
              </a:rPr>
              <a:t>Bipolar</a:t>
            </a:r>
            <a:endParaRPr kumimoji="1" lang="en-US" altLang="ko-KR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85" name="텍스트 상자 84"/>
          <p:cNvSpPr txBox="1"/>
          <p:nvPr/>
        </p:nvSpPr>
        <p:spPr>
          <a:xfrm>
            <a:off x="309283" y="242047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1) Stepper motor control</a:t>
            </a:r>
          </a:p>
        </p:txBody>
      </p:sp>
    </p:spTree>
    <p:extLst>
      <p:ext uri="{BB962C8B-B14F-4D97-AF65-F5344CB8AC3E}">
        <p14:creationId xmlns:p14="http://schemas.microsoft.com/office/powerpoint/2010/main" val="1778583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텍스트 상자 43"/>
          <p:cNvSpPr txBox="1"/>
          <p:nvPr/>
        </p:nvSpPr>
        <p:spPr>
          <a:xfrm>
            <a:off x="4682761" y="3150624"/>
            <a:ext cx="1467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Gothic" charset="-127"/>
                <a:ea typeface="NanumGothic" charset="-127"/>
                <a:cs typeface="NanumGothic" charset="-127"/>
              </a:rPr>
              <a:t>Wave Drive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45" name="텍스트 상자 44"/>
          <p:cNvSpPr txBox="1"/>
          <p:nvPr/>
        </p:nvSpPr>
        <p:spPr>
          <a:xfrm>
            <a:off x="9307769" y="3145687"/>
            <a:ext cx="1118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Full Step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grpSp>
        <p:nvGrpSpPr>
          <p:cNvPr id="46" name="그룹 45"/>
          <p:cNvGrpSpPr/>
          <p:nvPr/>
        </p:nvGrpSpPr>
        <p:grpSpPr>
          <a:xfrm>
            <a:off x="9587709" y="1095068"/>
            <a:ext cx="453003" cy="1384693"/>
            <a:chOff x="5739294" y="2342525"/>
            <a:chExt cx="713412" cy="2180684"/>
          </a:xfrm>
          <a:solidFill>
            <a:srgbClr val="FFC000"/>
          </a:solidFill>
        </p:grpSpPr>
        <p:sp>
          <p:nvSpPr>
            <p:cNvPr id="47" name="사다리꼴[T] 46"/>
            <p:cNvSpPr/>
            <p:nvPr/>
          </p:nvSpPr>
          <p:spPr>
            <a:xfrm rot="10800000">
              <a:off x="5739294" y="2342525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48" name="사다리꼴[T] 47"/>
            <p:cNvSpPr/>
            <p:nvPr/>
          </p:nvSpPr>
          <p:spPr>
            <a:xfrm>
              <a:off x="5739294" y="3429557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49" name="그룹 48"/>
          <p:cNvGrpSpPr/>
          <p:nvPr/>
        </p:nvGrpSpPr>
        <p:grpSpPr>
          <a:xfrm rot="5400000">
            <a:off x="9587709" y="1095068"/>
            <a:ext cx="453003" cy="1384693"/>
            <a:chOff x="5739294" y="2342525"/>
            <a:chExt cx="713412" cy="2180684"/>
          </a:xfrm>
          <a:solidFill>
            <a:schemeClr val="accent2"/>
          </a:solidFill>
        </p:grpSpPr>
        <p:sp>
          <p:nvSpPr>
            <p:cNvPr id="50" name="사다리꼴[T] 49"/>
            <p:cNvSpPr/>
            <p:nvPr/>
          </p:nvSpPr>
          <p:spPr>
            <a:xfrm rot="10800000">
              <a:off x="5739294" y="2342525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1" name="사다리꼴[T] 50"/>
            <p:cNvSpPr/>
            <p:nvPr/>
          </p:nvSpPr>
          <p:spPr>
            <a:xfrm>
              <a:off x="5739294" y="3429557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2" name="그룹 51"/>
          <p:cNvGrpSpPr/>
          <p:nvPr/>
        </p:nvGrpSpPr>
        <p:grpSpPr>
          <a:xfrm rot="8213283">
            <a:off x="9587709" y="1095068"/>
            <a:ext cx="453003" cy="1384693"/>
            <a:chOff x="5739294" y="2342525"/>
            <a:chExt cx="713412" cy="2180684"/>
          </a:xfrm>
          <a:solidFill>
            <a:schemeClr val="accent1"/>
          </a:solidFill>
        </p:grpSpPr>
        <p:sp>
          <p:nvSpPr>
            <p:cNvPr id="53" name="사다리꼴[T] 52"/>
            <p:cNvSpPr/>
            <p:nvPr/>
          </p:nvSpPr>
          <p:spPr>
            <a:xfrm rot="10800000">
              <a:off x="5739294" y="2342525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4" name="사다리꼴[T] 53"/>
            <p:cNvSpPr/>
            <p:nvPr/>
          </p:nvSpPr>
          <p:spPr>
            <a:xfrm>
              <a:off x="5739294" y="3429557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55" name="그룹 54"/>
          <p:cNvGrpSpPr/>
          <p:nvPr/>
        </p:nvGrpSpPr>
        <p:grpSpPr>
          <a:xfrm rot="13327802">
            <a:off x="9587709" y="1095068"/>
            <a:ext cx="453003" cy="1384693"/>
            <a:chOff x="5739294" y="2342525"/>
            <a:chExt cx="713412" cy="2180684"/>
          </a:xfrm>
          <a:solidFill>
            <a:schemeClr val="accent6">
              <a:lumMod val="75000"/>
            </a:schemeClr>
          </a:solidFill>
        </p:grpSpPr>
        <p:sp>
          <p:nvSpPr>
            <p:cNvPr id="56" name="사다리꼴[T] 55"/>
            <p:cNvSpPr/>
            <p:nvPr/>
          </p:nvSpPr>
          <p:spPr>
            <a:xfrm rot="10800000">
              <a:off x="5739294" y="2342525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57" name="사다리꼴[T] 56"/>
            <p:cNvSpPr/>
            <p:nvPr/>
          </p:nvSpPr>
          <p:spPr>
            <a:xfrm>
              <a:off x="5739294" y="3429557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58" name="자유형 57"/>
          <p:cNvSpPr/>
          <p:nvPr/>
        </p:nvSpPr>
        <p:spPr>
          <a:xfrm>
            <a:off x="9300978" y="1274183"/>
            <a:ext cx="1026465" cy="1026465"/>
          </a:xfrm>
          <a:custGeom>
            <a:avLst/>
            <a:gdLst>
              <a:gd name="connsiteX0" fmla="*/ 808265 w 1616528"/>
              <a:gd name="connsiteY0" fmla="*/ 235417 h 1616528"/>
              <a:gd name="connsiteX1" fmla="*/ 235417 w 1616528"/>
              <a:gd name="connsiteY1" fmla="*/ 808265 h 1616528"/>
              <a:gd name="connsiteX2" fmla="*/ 808265 w 1616528"/>
              <a:gd name="connsiteY2" fmla="*/ 1381113 h 1616528"/>
              <a:gd name="connsiteX3" fmla="*/ 1381113 w 1616528"/>
              <a:gd name="connsiteY3" fmla="*/ 808265 h 1616528"/>
              <a:gd name="connsiteX4" fmla="*/ 808265 w 1616528"/>
              <a:gd name="connsiteY4" fmla="*/ 235417 h 1616528"/>
              <a:gd name="connsiteX5" fmla="*/ 808264 w 1616528"/>
              <a:gd name="connsiteY5" fmla="*/ 0 h 1616528"/>
              <a:gd name="connsiteX6" fmla="*/ 1616528 w 1616528"/>
              <a:gd name="connsiteY6" fmla="*/ 808264 h 1616528"/>
              <a:gd name="connsiteX7" fmla="*/ 808264 w 1616528"/>
              <a:gd name="connsiteY7" fmla="*/ 1616528 h 1616528"/>
              <a:gd name="connsiteX8" fmla="*/ 0 w 1616528"/>
              <a:gd name="connsiteY8" fmla="*/ 808264 h 1616528"/>
              <a:gd name="connsiteX9" fmla="*/ 808264 w 1616528"/>
              <a:gd name="connsiteY9" fmla="*/ 0 h 161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6528" h="1616528">
                <a:moveTo>
                  <a:pt x="808265" y="235417"/>
                </a:moveTo>
                <a:cubicBezTo>
                  <a:pt x="491890" y="235417"/>
                  <a:pt x="235417" y="491890"/>
                  <a:pt x="235417" y="808265"/>
                </a:cubicBezTo>
                <a:cubicBezTo>
                  <a:pt x="235417" y="1124640"/>
                  <a:pt x="491890" y="1381113"/>
                  <a:pt x="808265" y="1381113"/>
                </a:cubicBezTo>
                <a:cubicBezTo>
                  <a:pt x="1124640" y="1381113"/>
                  <a:pt x="1381113" y="1124640"/>
                  <a:pt x="1381113" y="808265"/>
                </a:cubicBezTo>
                <a:cubicBezTo>
                  <a:pt x="1381113" y="491890"/>
                  <a:pt x="1124640" y="235417"/>
                  <a:pt x="808265" y="235417"/>
                </a:cubicBezTo>
                <a:close/>
                <a:moveTo>
                  <a:pt x="808264" y="0"/>
                </a:moveTo>
                <a:cubicBezTo>
                  <a:pt x="1254656" y="0"/>
                  <a:pt x="1616528" y="361872"/>
                  <a:pt x="1616528" y="808264"/>
                </a:cubicBezTo>
                <a:cubicBezTo>
                  <a:pt x="1616528" y="1254656"/>
                  <a:pt x="1254656" y="1616528"/>
                  <a:pt x="808264" y="1616528"/>
                </a:cubicBezTo>
                <a:cubicBezTo>
                  <a:pt x="361872" y="1616528"/>
                  <a:pt x="0" y="1254656"/>
                  <a:pt x="0" y="808264"/>
                </a:cubicBezTo>
                <a:cubicBezTo>
                  <a:pt x="0" y="361872"/>
                  <a:pt x="361872" y="0"/>
                  <a:pt x="8082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2400"/>
          </a:p>
        </p:txBody>
      </p:sp>
      <p:grpSp>
        <p:nvGrpSpPr>
          <p:cNvPr id="87" name="그룹 86"/>
          <p:cNvGrpSpPr/>
          <p:nvPr/>
        </p:nvGrpSpPr>
        <p:grpSpPr>
          <a:xfrm rot="1320000">
            <a:off x="9450463" y="1423027"/>
            <a:ext cx="727495" cy="728777"/>
            <a:chOff x="5163564" y="4741265"/>
            <a:chExt cx="727495" cy="728777"/>
          </a:xfrm>
        </p:grpSpPr>
        <p:sp>
          <p:nvSpPr>
            <p:cNvPr id="59" name="타원 58"/>
            <p:cNvSpPr/>
            <p:nvPr/>
          </p:nvSpPr>
          <p:spPr>
            <a:xfrm>
              <a:off x="5163564" y="4741906"/>
              <a:ext cx="727495" cy="7274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2400"/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5472441" y="4741265"/>
              <a:ext cx="109741" cy="7287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5" name="그룹 84"/>
          <p:cNvGrpSpPr/>
          <p:nvPr/>
        </p:nvGrpSpPr>
        <p:grpSpPr>
          <a:xfrm>
            <a:off x="8551349" y="526935"/>
            <a:ext cx="2545080" cy="2545080"/>
            <a:chOff x="4264450" y="3845173"/>
            <a:chExt cx="2545080" cy="2545080"/>
          </a:xfrm>
        </p:grpSpPr>
        <p:grpSp>
          <p:nvGrpSpPr>
            <p:cNvPr id="61" name="그룹 60"/>
            <p:cNvGrpSpPr/>
            <p:nvPr/>
          </p:nvGrpSpPr>
          <p:grpSpPr>
            <a:xfrm>
              <a:off x="5420863" y="3845173"/>
              <a:ext cx="251605" cy="2545080"/>
              <a:chOff x="5928360" y="1447800"/>
              <a:chExt cx="396240" cy="4008120"/>
            </a:xfrm>
          </p:grpSpPr>
          <p:sp>
            <p:nvSpPr>
              <p:cNvPr id="62" name="줄무늬가 있는 오른쪽 화살표[S] 61"/>
              <p:cNvSpPr/>
              <p:nvPr/>
            </p:nvSpPr>
            <p:spPr>
              <a:xfrm rot="5400000">
                <a:off x="5684520" y="1691640"/>
                <a:ext cx="883920" cy="396240"/>
              </a:xfrm>
              <a:prstGeom prst="striped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3" name="줄무늬가 있는 오른쪽 화살표[S] 62"/>
              <p:cNvSpPr/>
              <p:nvPr/>
            </p:nvSpPr>
            <p:spPr>
              <a:xfrm rot="16200000">
                <a:off x="5684520" y="4815840"/>
                <a:ext cx="883920" cy="396240"/>
              </a:xfrm>
              <a:prstGeom prst="striped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64" name="그룹 63"/>
            <p:cNvGrpSpPr/>
            <p:nvPr/>
          </p:nvGrpSpPr>
          <p:grpSpPr>
            <a:xfrm rot="2700000">
              <a:off x="5411187" y="3835497"/>
              <a:ext cx="251605" cy="2545080"/>
              <a:chOff x="5928360" y="1447800"/>
              <a:chExt cx="396240" cy="4008120"/>
            </a:xfrm>
          </p:grpSpPr>
          <p:sp>
            <p:nvSpPr>
              <p:cNvPr id="65" name="줄무늬가 있는 오른쪽 화살표[S] 64"/>
              <p:cNvSpPr/>
              <p:nvPr/>
            </p:nvSpPr>
            <p:spPr>
              <a:xfrm rot="5400000">
                <a:off x="5684520" y="1691640"/>
                <a:ext cx="883920" cy="396240"/>
              </a:xfrm>
              <a:prstGeom prst="striped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6" name="줄무늬가 있는 오른쪽 화살표[S] 65"/>
              <p:cNvSpPr/>
              <p:nvPr/>
            </p:nvSpPr>
            <p:spPr>
              <a:xfrm rot="16200000">
                <a:off x="5684520" y="4815840"/>
                <a:ext cx="883920" cy="396240"/>
              </a:xfrm>
              <a:prstGeom prst="stripedRightArrow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grpSp>
        <p:nvGrpSpPr>
          <p:cNvPr id="88" name="그룹 87"/>
          <p:cNvGrpSpPr/>
          <p:nvPr/>
        </p:nvGrpSpPr>
        <p:grpSpPr>
          <a:xfrm>
            <a:off x="4634282" y="1112841"/>
            <a:ext cx="1384693" cy="1384693"/>
            <a:chOff x="4773609" y="1091530"/>
            <a:chExt cx="1384693" cy="1384693"/>
          </a:xfrm>
        </p:grpSpPr>
        <p:grpSp>
          <p:nvGrpSpPr>
            <p:cNvPr id="67" name="그룹 66"/>
            <p:cNvGrpSpPr/>
            <p:nvPr/>
          </p:nvGrpSpPr>
          <p:grpSpPr>
            <a:xfrm>
              <a:off x="5239454" y="1091530"/>
              <a:ext cx="453003" cy="1384693"/>
              <a:chOff x="5739294" y="2342525"/>
              <a:chExt cx="713412" cy="2180684"/>
            </a:xfrm>
            <a:solidFill>
              <a:srgbClr val="FFC000"/>
            </a:solidFill>
          </p:grpSpPr>
          <p:sp>
            <p:nvSpPr>
              <p:cNvPr id="68" name="사다리꼴[T] 67"/>
              <p:cNvSpPr/>
              <p:nvPr/>
            </p:nvSpPr>
            <p:spPr>
              <a:xfrm rot="10800000">
                <a:off x="5739294" y="2342525"/>
                <a:ext cx="713412" cy="1093652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69" name="사다리꼴[T] 68"/>
              <p:cNvSpPr/>
              <p:nvPr/>
            </p:nvSpPr>
            <p:spPr>
              <a:xfrm>
                <a:off x="5739294" y="3429557"/>
                <a:ext cx="713412" cy="1093652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0" name="그룹 69"/>
            <p:cNvGrpSpPr/>
            <p:nvPr/>
          </p:nvGrpSpPr>
          <p:grpSpPr>
            <a:xfrm rot="5400000">
              <a:off x="5239454" y="1091530"/>
              <a:ext cx="453003" cy="1384693"/>
              <a:chOff x="5739294" y="2342525"/>
              <a:chExt cx="713412" cy="2180684"/>
            </a:xfrm>
            <a:solidFill>
              <a:schemeClr val="accent2"/>
            </a:solidFill>
          </p:grpSpPr>
          <p:sp>
            <p:nvSpPr>
              <p:cNvPr id="71" name="사다리꼴[T] 70"/>
              <p:cNvSpPr/>
              <p:nvPr/>
            </p:nvSpPr>
            <p:spPr>
              <a:xfrm rot="10800000">
                <a:off x="5739294" y="2342525"/>
                <a:ext cx="713412" cy="1093652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2" name="사다리꼴[T] 71"/>
              <p:cNvSpPr/>
              <p:nvPr/>
            </p:nvSpPr>
            <p:spPr>
              <a:xfrm>
                <a:off x="5739294" y="3429557"/>
                <a:ext cx="713412" cy="1093652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3" name="그룹 72"/>
            <p:cNvGrpSpPr/>
            <p:nvPr/>
          </p:nvGrpSpPr>
          <p:grpSpPr>
            <a:xfrm rot="8213283">
              <a:off x="5239454" y="1091530"/>
              <a:ext cx="453003" cy="1384693"/>
              <a:chOff x="5739294" y="2342525"/>
              <a:chExt cx="713412" cy="2180684"/>
            </a:xfrm>
            <a:solidFill>
              <a:schemeClr val="accent1"/>
            </a:solidFill>
          </p:grpSpPr>
          <p:sp>
            <p:nvSpPr>
              <p:cNvPr id="74" name="사다리꼴[T] 73"/>
              <p:cNvSpPr/>
              <p:nvPr/>
            </p:nvSpPr>
            <p:spPr>
              <a:xfrm rot="10800000">
                <a:off x="5739294" y="2342525"/>
                <a:ext cx="713412" cy="1093652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5" name="사다리꼴[T] 74"/>
              <p:cNvSpPr/>
              <p:nvPr/>
            </p:nvSpPr>
            <p:spPr>
              <a:xfrm>
                <a:off x="5739294" y="3429557"/>
                <a:ext cx="713412" cy="1093652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6" name="그룹 75"/>
            <p:cNvGrpSpPr/>
            <p:nvPr/>
          </p:nvGrpSpPr>
          <p:grpSpPr>
            <a:xfrm rot="13327802">
              <a:off x="5239454" y="1091530"/>
              <a:ext cx="453003" cy="1384693"/>
              <a:chOff x="5739294" y="2342525"/>
              <a:chExt cx="713412" cy="2180684"/>
            </a:xfrm>
            <a:solidFill>
              <a:schemeClr val="accent6">
                <a:lumMod val="75000"/>
              </a:schemeClr>
            </a:solidFill>
          </p:grpSpPr>
          <p:sp>
            <p:nvSpPr>
              <p:cNvPr id="77" name="사다리꼴[T] 76"/>
              <p:cNvSpPr/>
              <p:nvPr/>
            </p:nvSpPr>
            <p:spPr>
              <a:xfrm rot="10800000">
                <a:off x="5739294" y="2342525"/>
                <a:ext cx="713412" cy="1093652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78" name="사다리꼴[T] 77"/>
              <p:cNvSpPr/>
              <p:nvPr/>
            </p:nvSpPr>
            <p:spPr>
              <a:xfrm>
                <a:off x="5739294" y="3429557"/>
                <a:ext cx="713412" cy="1093652"/>
              </a:xfrm>
              <a:prstGeom prst="trapezoid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79" name="자유형 78"/>
          <p:cNvSpPr/>
          <p:nvPr/>
        </p:nvSpPr>
        <p:spPr>
          <a:xfrm>
            <a:off x="4813396" y="1291956"/>
            <a:ext cx="1026465" cy="1026465"/>
          </a:xfrm>
          <a:custGeom>
            <a:avLst/>
            <a:gdLst>
              <a:gd name="connsiteX0" fmla="*/ 808265 w 1616528"/>
              <a:gd name="connsiteY0" fmla="*/ 235417 h 1616528"/>
              <a:gd name="connsiteX1" fmla="*/ 235417 w 1616528"/>
              <a:gd name="connsiteY1" fmla="*/ 808265 h 1616528"/>
              <a:gd name="connsiteX2" fmla="*/ 808265 w 1616528"/>
              <a:gd name="connsiteY2" fmla="*/ 1381113 h 1616528"/>
              <a:gd name="connsiteX3" fmla="*/ 1381113 w 1616528"/>
              <a:gd name="connsiteY3" fmla="*/ 808265 h 1616528"/>
              <a:gd name="connsiteX4" fmla="*/ 808265 w 1616528"/>
              <a:gd name="connsiteY4" fmla="*/ 235417 h 1616528"/>
              <a:gd name="connsiteX5" fmla="*/ 808264 w 1616528"/>
              <a:gd name="connsiteY5" fmla="*/ 0 h 1616528"/>
              <a:gd name="connsiteX6" fmla="*/ 1616528 w 1616528"/>
              <a:gd name="connsiteY6" fmla="*/ 808264 h 1616528"/>
              <a:gd name="connsiteX7" fmla="*/ 808264 w 1616528"/>
              <a:gd name="connsiteY7" fmla="*/ 1616528 h 1616528"/>
              <a:gd name="connsiteX8" fmla="*/ 0 w 1616528"/>
              <a:gd name="connsiteY8" fmla="*/ 808264 h 1616528"/>
              <a:gd name="connsiteX9" fmla="*/ 808264 w 1616528"/>
              <a:gd name="connsiteY9" fmla="*/ 0 h 161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6528" h="1616528">
                <a:moveTo>
                  <a:pt x="808265" y="235417"/>
                </a:moveTo>
                <a:cubicBezTo>
                  <a:pt x="491890" y="235417"/>
                  <a:pt x="235417" y="491890"/>
                  <a:pt x="235417" y="808265"/>
                </a:cubicBezTo>
                <a:cubicBezTo>
                  <a:pt x="235417" y="1124640"/>
                  <a:pt x="491890" y="1381113"/>
                  <a:pt x="808265" y="1381113"/>
                </a:cubicBezTo>
                <a:cubicBezTo>
                  <a:pt x="1124640" y="1381113"/>
                  <a:pt x="1381113" y="1124640"/>
                  <a:pt x="1381113" y="808265"/>
                </a:cubicBezTo>
                <a:cubicBezTo>
                  <a:pt x="1381113" y="491890"/>
                  <a:pt x="1124640" y="235417"/>
                  <a:pt x="808265" y="235417"/>
                </a:cubicBezTo>
                <a:close/>
                <a:moveTo>
                  <a:pt x="808264" y="0"/>
                </a:moveTo>
                <a:cubicBezTo>
                  <a:pt x="1254656" y="0"/>
                  <a:pt x="1616528" y="361872"/>
                  <a:pt x="1616528" y="808264"/>
                </a:cubicBezTo>
                <a:cubicBezTo>
                  <a:pt x="1616528" y="1254656"/>
                  <a:pt x="1254656" y="1616528"/>
                  <a:pt x="808264" y="1616528"/>
                </a:cubicBezTo>
                <a:cubicBezTo>
                  <a:pt x="361872" y="1616528"/>
                  <a:pt x="0" y="1254656"/>
                  <a:pt x="0" y="808264"/>
                </a:cubicBezTo>
                <a:cubicBezTo>
                  <a:pt x="0" y="361872"/>
                  <a:pt x="361872" y="0"/>
                  <a:pt x="8082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2400"/>
          </a:p>
        </p:txBody>
      </p:sp>
      <p:grpSp>
        <p:nvGrpSpPr>
          <p:cNvPr id="86" name="그룹 85"/>
          <p:cNvGrpSpPr/>
          <p:nvPr/>
        </p:nvGrpSpPr>
        <p:grpSpPr>
          <a:xfrm>
            <a:off x="4962881" y="1440800"/>
            <a:ext cx="727495" cy="728777"/>
            <a:chOff x="5102208" y="1419489"/>
            <a:chExt cx="727495" cy="728777"/>
          </a:xfrm>
        </p:grpSpPr>
        <p:sp>
          <p:nvSpPr>
            <p:cNvPr id="80" name="타원 79"/>
            <p:cNvSpPr/>
            <p:nvPr/>
          </p:nvSpPr>
          <p:spPr>
            <a:xfrm>
              <a:off x="5102208" y="1420130"/>
              <a:ext cx="727495" cy="7274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2400"/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5411085" y="1419489"/>
              <a:ext cx="109741" cy="7287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82" name="그룹 81"/>
          <p:cNvGrpSpPr/>
          <p:nvPr/>
        </p:nvGrpSpPr>
        <p:grpSpPr>
          <a:xfrm>
            <a:off x="5220180" y="544708"/>
            <a:ext cx="251605" cy="2545080"/>
            <a:chOff x="5928360" y="1447800"/>
            <a:chExt cx="396240" cy="4008120"/>
          </a:xfrm>
        </p:grpSpPr>
        <p:sp>
          <p:nvSpPr>
            <p:cNvPr id="83" name="줄무늬가 있는 오른쪽 화살표[S] 82"/>
            <p:cNvSpPr/>
            <p:nvPr/>
          </p:nvSpPr>
          <p:spPr>
            <a:xfrm rot="5400000">
              <a:off x="5684520" y="1691640"/>
              <a:ext cx="883920" cy="396240"/>
            </a:xfrm>
            <a:prstGeom prst="striped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84" name="줄무늬가 있는 오른쪽 화살표[S] 83"/>
            <p:cNvSpPr/>
            <p:nvPr/>
          </p:nvSpPr>
          <p:spPr>
            <a:xfrm rot="16200000">
              <a:off x="5684520" y="4815840"/>
              <a:ext cx="883920" cy="396240"/>
            </a:xfrm>
            <a:prstGeom prst="striped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90" name="직사각형 89"/>
          <p:cNvSpPr/>
          <p:nvPr/>
        </p:nvSpPr>
        <p:spPr>
          <a:xfrm>
            <a:off x="471502" y="1106838"/>
            <a:ext cx="3604552" cy="47459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Wave Drive :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one phase/time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simple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but small torque    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  <a:p>
            <a:pPr>
              <a:lnSpc>
                <a:spcPct val="120000"/>
              </a:lnSpc>
              <a:defRPr/>
            </a:pPr>
            <a:r>
              <a:rPr kumimoji="1"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    </a:t>
            </a:r>
          </a:p>
          <a:p>
            <a:pPr>
              <a:lnSpc>
                <a:spcPct val="120000"/>
              </a:lnSpc>
              <a:defRPr/>
            </a:pP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Full Step :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two phase/time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double torque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but less precise than half step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  <a:p>
            <a:pPr>
              <a:lnSpc>
                <a:spcPct val="120000"/>
              </a:lnSpc>
              <a:defRPr/>
            </a:pPr>
            <a:endParaRPr kumimoji="1" lang="en-US" altLang="ko-KR" b="1" dirty="0"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  <a:p>
            <a:pPr>
              <a:lnSpc>
                <a:spcPct val="120000"/>
              </a:lnSpc>
              <a:defRPr/>
            </a:pPr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Half Step :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one then two phase in turn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double precision </a:t>
            </a:r>
          </a:p>
          <a:p>
            <a:pPr>
              <a:lnSpc>
                <a:spcPct val="120000"/>
              </a:lnSpc>
              <a:defRPr/>
            </a:pPr>
            <a:r>
              <a:rPr lang="en-US" altLang="ko-KR" b="1" dirty="0">
                <a:latin typeface="나눔고딕" panose="020D0604000000000000" pitchFamily="50" charset="-127"/>
                <a:ea typeface="나눔고딕" panose="020D0604000000000000" pitchFamily="50" charset="-127"/>
                <a:cs typeface="NanumGothic" charset="-127"/>
              </a:rPr>
              <a:t>but less torque than full step    </a:t>
            </a:r>
            <a:endParaRPr lang="ko-KR" altLang="en-US" b="1" dirty="0">
              <a:latin typeface="나눔고딕" panose="020D0604000000000000" pitchFamily="50" charset="-127"/>
              <a:ea typeface="나눔고딕" panose="020D0604000000000000" pitchFamily="50" charset="-127"/>
              <a:cs typeface="NanumGothic" charset="-127"/>
            </a:endParaRPr>
          </a:p>
        </p:txBody>
      </p:sp>
      <p:sp>
        <p:nvSpPr>
          <p:cNvPr id="91" name="텍스트 상자 4"/>
          <p:cNvSpPr txBox="1"/>
          <p:nvPr/>
        </p:nvSpPr>
        <p:spPr>
          <a:xfrm>
            <a:off x="6094111" y="163997"/>
            <a:ext cx="23855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800" dirty="0">
                <a:solidFill>
                  <a:srgbClr val="31859C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NanumGothic" charset="-127"/>
              </a:rPr>
              <a:t>Step driving method</a:t>
            </a:r>
          </a:p>
        </p:txBody>
      </p:sp>
      <p:grpSp>
        <p:nvGrpSpPr>
          <p:cNvPr id="89" name="그룹 88"/>
          <p:cNvGrpSpPr/>
          <p:nvPr/>
        </p:nvGrpSpPr>
        <p:grpSpPr>
          <a:xfrm>
            <a:off x="7776114" y="3637884"/>
            <a:ext cx="251605" cy="2545080"/>
            <a:chOff x="5928360" y="1447800"/>
            <a:chExt cx="396240" cy="4008120"/>
          </a:xfrm>
          <a:solidFill>
            <a:srgbClr val="FF0000"/>
          </a:solidFill>
        </p:grpSpPr>
        <p:sp>
          <p:nvSpPr>
            <p:cNvPr id="92" name="줄무늬가 있는 오른쪽 화살표[S] 91"/>
            <p:cNvSpPr/>
            <p:nvPr/>
          </p:nvSpPr>
          <p:spPr>
            <a:xfrm rot="5400000">
              <a:off x="5684520" y="1691640"/>
              <a:ext cx="883920" cy="396240"/>
            </a:xfrm>
            <a:prstGeom prst="striped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3" name="줄무늬가 있는 오른쪽 화살표[S] 92"/>
            <p:cNvSpPr/>
            <p:nvPr/>
          </p:nvSpPr>
          <p:spPr>
            <a:xfrm rot="16200000">
              <a:off x="5684520" y="4815840"/>
              <a:ext cx="883920" cy="396240"/>
            </a:xfrm>
            <a:prstGeom prst="stripedRightArrow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4" name="그룹 93"/>
          <p:cNvGrpSpPr/>
          <p:nvPr/>
        </p:nvGrpSpPr>
        <p:grpSpPr>
          <a:xfrm>
            <a:off x="7668984" y="4219269"/>
            <a:ext cx="453003" cy="1384693"/>
            <a:chOff x="5739294" y="2342525"/>
            <a:chExt cx="713412" cy="2180684"/>
          </a:xfrm>
          <a:solidFill>
            <a:srgbClr val="FFC000"/>
          </a:solidFill>
        </p:grpSpPr>
        <p:sp>
          <p:nvSpPr>
            <p:cNvPr id="95" name="사다리꼴[T] 94"/>
            <p:cNvSpPr/>
            <p:nvPr/>
          </p:nvSpPr>
          <p:spPr>
            <a:xfrm rot="10800000">
              <a:off x="5739294" y="2342525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6" name="사다리꼴[T] 95"/>
            <p:cNvSpPr/>
            <p:nvPr/>
          </p:nvSpPr>
          <p:spPr>
            <a:xfrm>
              <a:off x="5739294" y="3429557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97" name="그룹 96"/>
          <p:cNvGrpSpPr/>
          <p:nvPr/>
        </p:nvGrpSpPr>
        <p:grpSpPr>
          <a:xfrm rot="5400000">
            <a:off x="7668984" y="4219269"/>
            <a:ext cx="453003" cy="1384693"/>
            <a:chOff x="5739294" y="2342525"/>
            <a:chExt cx="713412" cy="2180684"/>
          </a:xfrm>
          <a:solidFill>
            <a:schemeClr val="accent2"/>
          </a:solidFill>
        </p:grpSpPr>
        <p:sp>
          <p:nvSpPr>
            <p:cNvPr id="98" name="사다리꼴[T] 97"/>
            <p:cNvSpPr/>
            <p:nvPr/>
          </p:nvSpPr>
          <p:spPr>
            <a:xfrm rot="10800000">
              <a:off x="5739294" y="2342525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99" name="사다리꼴[T] 98"/>
            <p:cNvSpPr/>
            <p:nvPr/>
          </p:nvSpPr>
          <p:spPr>
            <a:xfrm>
              <a:off x="5739294" y="3429557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0" name="그룹 99"/>
          <p:cNvGrpSpPr/>
          <p:nvPr/>
        </p:nvGrpSpPr>
        <p:grpSpPr>
          <a:xfrm rot="8213283">
            <a:off x="7668984" y="4219269"/>
            <a:ext cx="453003" cy="1384693"/>
            <a:chOff x="5739294" y="2342525"/>
            <a:chExt cx="713412" cy="2180684"/>
          </a:xfrm>
          <a:solidFill>
            <a:schemeClr val="accent1"/>
          </a:solidFill>
        </p:grpSpPr>
        <p:sp>
          <p:nvSpPr>
            <p:cNvPr id="101" name="사다리꼴[T] 100"/>
            <p:cNvSpPr/>
            <p:nvPr/>
          </p:nvSpPr>
          <p:spPr>
            <a:xfrm rot="10800000">
              <a:off x="5739294" y="2342525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2" name="사다리꼴[T] 101"/>
            <p:cNvSpPr/>
            <p:nvPr/>
          </p:nvSpPr>
          <p:spPr>
            <a:xfrm>
              <a:off x="5739294" y="3429557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03" name="그룹 102"/>
          <p:cNvGrpSpPr/>
          <p:nvPr/>
        </p:nvGrpSpPr>
        <p:grpSpPr>
          <a:xfrm rot="13327802">
            <a:off x="7668984" y="4219269"/>
            <a:ext cx="453003" cy="1384693"/>
            <a:chOff x="5739294" y="2342525"/>
            <a:chExt cx="713412" cy="2180684"/>
          </a:xfrm>
          <a:solidFill>
            <a:schemeClr val="accent6">
              <a:lumMod val="75000"/>
            </a:schemeClr>
          </a:solidFill>
        </p:grpSpPr>
        <p:sp>
          <p:nvSpPr>
            <p:cNvPr id="104" name="사다리꼴[T] 103"/>
            <p:cNvSpPr/>
            <p:nvPr/>
          </p:nvSpPr>
          <p:spPr>
            <a:xfrm rot="10800000">
              <a:off x="5739294" y="2342525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05" name="사다리꼴[T] 104"/>
            <p:cNvSpPr/>
            <p:nvPr/>
          </p:nvSpPr>
          <p:spPr>
            <a:xfrm>
              <a:off x="5739294" y="3429557"/>
              <a:ext cx="713412" cy="1093652"/>
            </a:xfrm>
            <a:prstGeom prst="trapezoid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106" name="자유형 105"/>
          <p:cNvSpPr/>
          <p:nvPr/>
        </p:nvSpPr>
        <p:spPr>
          <a:xfrm>
            <a:off x="7382253" y="4398384"/>
            <a:ext cx="1026465" cy="1026465"/>
          </a:xfrm>
          <a:custGeom>
            <a:avLst/>
            <a:gdLst>
              <a:gd name="connsiteX0" fmla="*/ 808265 w 1616528"/>
              <a:gd name="connsiteY0" fmla="*/ 235417 h 1616528"/>
              <a:gd name="connsiteX1" fmla="*/ 235417 w 1616528"/>
              <a:gd name="connsiteY1" fmla="*/ 808265 h 1616528"/>
              <a:gd name="connsiteX2" fmla="*/ 808265 w 1616528"/>
              <a:gd name="connsiteY2" fmla="*/ 1381113 h 1616528"/>
              <a:gd name="connsiteX3" fmla="*/ 1381113 w 1616528"/>
              <a:gd name="connsiteY3" fmla="*/ 808265 h 1616528"/>
              <a:gd name="connsiteX4" fmla="*/ 808265 w 1616528"/>
              <a:gd name="connsiteY4" fmla="*/ 235417 h 1616528"/>
              <a:gd name="connsiteX5" fmla="*/ 808264 w 1616528"/>
              <a:gd name="connsiteY5" fmla="*/ 0 h 1616528"/>
              <a:gd name="connsiteX6" fmla="*/ 1616528 w 1616528"/>
              <a:gd name="connsiteY6" fmla="*/ 808264 h 1616528"/>
              <a:gd name="connsiteX7" fmla="*/ 808264 w 1616528"/>
              <a:gd name="connsiteY7" fmla="*/ 1616528 h 1616528"/>
              <a:gd name="connsiteX8" fmla="*/ 0 w 1616528"/>
              <a:gd name="connsiteY8" fmla="*/ 808264 h 1616528"/>
              <a:gd name="connsiteX9" fmla="*/ 808264 w 1616528"/>
              <a:gd name="connsiteY9" fmla="*/ 0 h 1616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16528" h="1616528">
                <a:moveTo>
                  <a:pt x="808265" y="235417"/>
                </a:moveTo>
                <a:cubicBezTo>
                  <a:pt x="491890" y="235417"/>
                  <a:pt x="235417" y="491890"/>
                  <a:pt x="235417" y="808265"/>
                </a:cubicBezTo>
                <a:cubicBezTo>
                  <a:pt x="235417" y="1124640"/>
                  <a:pt x="491890" y="1381113"/>
                  <a:pt x="808265" y="1381113"/>
                </a:cubicBezTo>
                <a:cubicBezTo>
                  <a:pt x="1124640" y="1381113"/>
                  <a:pt x="1381113" y="1124640"/>
                  <a:pt x="1381113" y="808265"/>
                </a:cubicBezTo>
                <a:cubicBezTo>
                  <a:pt x="1381113" y="491890"/>
                  <a:pt x="1124640" y="235417"/>
                  <a:pt x="808265" y="235417"/>
                </a:cubicBezTo>
                <a:close/>
                <a:moveTo>
                  <a:pt x="808264" y="0"/>
                </a:moveTo>
                <a:cubicBezTo>
                  <a:pt x="1254656" y="0"/>
                  <a:pt x="1616528" y="361872"/>
                  <a:pt x="1616528" y="808264"/>
                </a:cubicBezTo>
                <a:cubicBezTo>
                  <a:pt x="1616528" y="1254656"/>
                  <a:pt x="1254656" y="1616528"/>
                  <a:pt x="808264" y="1616528"/>
                </a:cubicBezTo>
                <a:cubicBezTo>
                  <a:pt x="361872" y="1616528"/>
                  <a:pt x="0" y="1254656"/>
                  <a:pt x="0" y="808264"/>
                </a:cubicBezTo>
                <a:cubicBezTo>
                  <a:pt x="0" y="361872"/>
                  <a:pt x="361872" y="0"/>
                  <a:pt x="80826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sz="2400"/>
          </a:p>
        </p:txBody>
      </p:sp>
      <p:grpSp>
        <p:nvGrpSpPr>
          <p:cNvPr id="107" name="그룹 106"/>
          <p:cNvGrpSpPr/>
          <p:nvPr/>
        </p:nvGrpSpPr>
        <p:grpSpPr>
          <a:xfrm>
            <a:off x="7531738" y="4547228"/>
            <a:ext cx="727494" cy="728777"/>
            <a:chOff x="5163564" y="4741265"/>
            <a:chExt cx="727495" cy="728777"/>
          </a:xfrm>
        </p:grpSpPr>
        <p:sp>
          <p:nvSpPr>
            <p:cNvPr id="108" name="타원 107"/>
            <p:cNvSpPr/>
            <p:nvPr/>
          </p:nvSpPr>
          <p:spPr>
            <a:xfrm>
              <a:off x="5163564" y="4741906"/>
              <a:ext cx="727495" cy="727495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kumimoji="1" lang="ko-KR" altLang="en-US" sz="2400"/>
            </a:p>
          </p:txBody>
        </p:sp>
        <p:sp>
          <p:nvSpPr>
            <p:cNvPr id="109" name="직사각형 108"/>
            <p:cNvSpPr/>
            <p:nvPr/>
          </p:nvSpPr>
          <p:spPr>
            <a:xfrm>
              <a:off x="5472441" y="4741265"/>
              <a:ext cx="109741" cy="72877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grpSp>
        <p:nvGrpSpPr>
          <p:cNvPr id="110" name="그룹 109"/>
          <p:cNvGrpSpPr/>
          <p:nvPr/>
        </p:nvGrpSpPr>
        <p:grpSpPr>
          <a:xfrm>
            <a:off x="7776114" y="3531351"/>
            <a:ext cx="251605" cy="2815434"/>
            <a:chOff x="7554073" y="1278481"/>
            <a:chExt cx="251605" cy="2815434"/>
          </a:xfrm>
        </p:grpSpPr>
        <p:sp>
          <p:nvSpPr>
            <p:cNvPr id="111" name="직사각형 110"/>
            <p:cNvSpPr/>
            <p:nvPr/>
          </p:nvSpPr>
          <p:spPr>
            <a:xfrm>
              <a:off x="7615889" y="1278481"/>
              <a:ext cx="127975" cy="2815434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12" name="그룹 111"/>
            <p:cNvGrpSpPr/>
            <p:nvPr/>
          </p:nvGrpSpPr>
          <p:grpSpPr>
            <a:xfrm>
              <a:off x="7554073" y="1401843"/>
              <a:ext cx="251605" cy="2545080"/>
              <a:chOff x="5928360" y="1447800"/>
              <a:chExt cx="396240" cy="4008120"/>
            </a:xfrm>
            <a:solidFill>
              <a:srgbClr val="FF0000"/>
            </a:solidFill>
          </p:grpSpPr>
          <p:sp>
            <p:nvSpPr>
              <p:cNvPr id="113" name="줄무늬가 있는 오른쪽 화살표[S] 112"/>
              <p:cNvSpPr/>
              <p:nvPr/>
            </p:nvSpPr>
            <p:spPr>
              <a:xfrm rot="5400000">
                <a:off x="5684520" y="1691640"/>
                <a:ext cx="883920" cy="396240"/>
              </a:xfrm>
              <a:prstGeom prst="striped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14" name="줄무늬가 있는 오른쪽 화살표[S] 113"/>
              <p:cNvSpPr/>
              <p:nvPr/>
            </p:nvSpPr>
            <p:spPr>
              <a:xfrm rot="16200000">
                <a:off x="5684520" y="4815840"/>
                <a:ext cx="883920" cy="396240"/>
              </a:xfrm>
              <a:prstGeom prst="striped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sp>
        <p:nvSpPr>
          <p:cNvPr id="115" name="텍스트 상자 114"/>
          <p:cNvSpPr txBox="1"/>
          <p:nvPr/>
        </p:nvSpPr>
        <p:spPr>
          <a:xfrm>
            <a:off x="7366326" y="6372592"/>
            <a:ext cx="13005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accent1">
                    <a:lumMod val="75000"/>
                  </a:schemeClr>
                </a:solidFill>
                <a:latin typeface="NanumGothic" charset="-127"/>
                <a:ea typeface="NanumGothic" charset="-127"/>
                <a:cs typeface="NanumGothic" charset="-127"/>
              </a:rPr>
              <a:t>Half Step</a:t>
            </a:r>
            <a:endParaRPr kumimoji="1" lang="ko-KR" altLang="en-US" b="1" dirty="0">
              <a:solidFill>
                <a:schemeClr val="accent1">
                  <a:lumMod val="75000"/>
                </a:schemeClr>
              </a:solidFill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16" name="텍스트 상자 115"/>
          <p:cNvSpPr txBox="1"/>
          <p:nvPr/>
        </p:nvSpPr>
        <p:spPr>
          <a:xfrm>
            <a:off x="309283" y="242047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1) Stepper motor control</a:t>
            </a:r>
          </a:p>
        </p:txBody>
      </p:sp>
    </p:spTree>
    <p:extLst>
      <p:ext uri="{BB962C8B-B14F-4D97-AF65-F5344CB8AC3E}">
        <p14:creationId xmlns:p14="http://schemas.microsoft.com/office/powerpoint/2010/main" val="818710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0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4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27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30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33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36" dur="2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0"/>
                            </p:stCondLst>
                            <p:childTnLst>
                              <p:par>
                                <p:cTn id="3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39" dur="2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9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9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9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66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70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73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76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000"/>
                            </p:stCondLst>
                            <p:childTnLst>
                              <p:par>
                                <p:cTn id="78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79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2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0"/>
                            </p:stCondLst>
                            <p:childTnLst>
                              <p:par>
                                <p:cTn id="84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85" dur="2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9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9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9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9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09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13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17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380000">
                                      <p:cBhvr>
                                        <p:cTn id="12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2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000"/>
                            </p:stCondLst>
                            <p:childTnLst>
                              <p:par>
                                <p:cTn id="127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380000">
                                      <p:cBhvr>
                                        <p:cTn id="12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4000"/>
                            </p:stCondLst>
                            <p:childTnLst>
                              <p:par>
                                <p:cTn id="130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3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6000"/>
                            </p:stCondLst>
                            <p:childTnLst>
                              <p:par>
                                <p:cTn id="133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320000">
                                      <p:cBhvr>
                                        <p:cTn id="134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000"/>
                            </p:stCondLst>
                            <p:childTnLst>
                              <p:par>
                                <p:cTn id="136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700000">
                                      <p:cBhvr>
                                        <p:cTn id="137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9" presetID="8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380000">
                                      <p:cBhvr>
                                        <p:cTn id="140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4" dur="500"/>
                                        <p:tgtEl>
                                          <p:spTgt spid="9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9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9" name="Group 179"/>
          <p:cNvGrpSpPr/>
          <p:nvPr/>
        </p:nvGrpSpPr>
        <p:grpSpPr>
          <a:xfrm>
            <a:off x="10123435" y="4765062"/>
            <a:ext cx="726510" cy="819030"/>
            <a:chOff x="0" y="0"/>
            <a:chExt cx="1282859" cy="1638057"/>
          </a:xfrm>
        </p:grpSpPr>
        <p:sp>
          <p:nvSpPr>
            <p:cNvPr id="173" name="Shape 173"/>
            <p:cNvSpPr/>
            <p:nvPr/>
          </p:nvSpPr>
          <p:spPr>
            <a:xfrm>
              <a:off x="0" y="217673"/>
              <a:ext cx="1060516" cy="1420384"/>
            </a:xfrm>
            <a:prstGeom prst="rect">
              <a:avLst/>
            </a:prstGeom>
            <a:blipFill rotWithShape="1">
              <a:blip r:embed="rId2"/>
              <a:srcRect/>
              <a:tile tx="0" ty="0" sx="100000" sy="100000" flip="none" algn="tl"/>
            </a:blipFill>
            <a:ln w="25400" cap="flat">
              <a:solidFill>
                <a:srgbClr val="85888D"/>
              </a:solidFill>
              <a:prstDash val="solid"/>
              <a:miter lim="400000"/>
            </a:ln>
            <a:effectLst/>
          </p:spPr>
          <p:txBody>
            <a:bodyPr wrap="square" lIns="20092" tIns="20092" rIns="20092" bIns="20092" numCol="1" anchor="ctr">
              <a:noAutofit/>
            </a:bodyPr>
            <a:lstStyle/>
            <a:p>
              <a:pPr algn="ctr" defTabSz="410766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74" name="Shape 174"/>
            <p:cNvSpPr/>
            <p:nvPr/>
          </p:nvSpPr>
          <p:spPr>
            <a:xfrm>
              <a:off x="71257" y="613145"/>
              <a:ext cx="1211602" cy="660537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0092" tIns="20092" rIns="20092" bIns="20092" numCol="1" anchor="ctr">
              <a:noAutofit/>
            </a:bodyPr>
            <a:lstStyle>
              <a:lvl1pPr>
                <a:lnSpc>
                  <a:spcPct val="120000"/>
                </a:lnSpc>
                <a:defRPr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sz="1600" dirty="0"/>
                <a:t>배터리</a:t>
              </a:r>
            </a:p>
          </p:txBody>
        </p:sp>
        <p:sp>
          <p:nvSpPr>
            <p:cNvPr id="175" name="Shape 175"/>
            <p:cNvSpPr/>
            <p:nvPr/>
          </p:nvSpPr>
          <p:spPr>
            <a:xfrm>
              <a:off x="159823" y="0"/>
              <a:ext cx="216013" cy="200552"/>
            </a:xfrm>
            <a:prstGeom prst="rect">
              <a:avLst/>
            </a:prstGeom>
            <a:blipFill rotWithShape="1">
              <a:blip r:embed="rId3"/>
              <a:srcRect/>
              <a:tile tx="0" ty="0" sx="100000" sy="100000" flip="none" algn="tl"/>
            </a:blip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0092" tIns="20092" rIns="20092" bIns="20092" numCol="1" anchor="ctr">
              <a:noAutofit/>
            </a:bodyPr>
            <a:lstStyle/>
            <a:p>
              <a:pPr algn="ctr" defTabSz="410766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76" name="Shape 176"/>
            <p:cNvSpPr/>
            <p:nvPr/>
          </p:nvSpPr>
          <p:spPr>
            <a:xfrm>
              <a:off x="688205" y="0"/>
              <a:ext cx="216013" cy="200552"/>
            </a:xfrm>
            <a:prstGeom prst="rect">
              <a:avLst/>
            </a:prstGeom>
            <a:blipFill rotWithShape="1">
              <a:blip r:embed="rId4"/>
              <a:srcRect/>
              <a:tile tx="0" ty="0" sx="100000" sy="100000" flip="none" algn="tl"/>
            </a:blipFill>
            <a:ln w="3175" cap="flat">
              <a:noFill/>
              <a:miter lim="400000"/>
            </a:ln>
            <a:effectLst>
              <a:outerShdw blurRad="25400" dist="127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20092" tIns="20092" rIns="20092" bIns="20092" numCol="1" anchor="ctr">
              <a:noAutofit/>
            </a:bodyPr>
            <a:lstStyle/>
            <a:p>
              <a:pPr algn="ctr" defTabSz="410766">
                <a:defRPr sz="3200">
                  <a:solidFill>
                    <a:srgbClr val="FFFFFF"/>
                  </a:solidFill>
                </a:defRPr>
              </a:pPr>
              <a:endParaRPr sz="1600"/>
            </a:p>
          </p:txBody>
        </p:sp>
        <p:sp>
          <p:nvSpPr>
            <p:cNvPr id="177" name="Shape 177"/>
            <p:cNvSpPr/>
            <p:nvPr/>
          </p:nvSpPr>
          <p:spPr>
            <a:xfrm>
              <a:off x="159823" y="209822"/>
              <a:ext cx="209231" cy="34110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0092" tIns="20092" rIns="20092" bIns="20092" numCol="1" anchor="ctr">
              <a:noAutofit/>
            </a:bodyPr>
            <a:lstStyle>
              <a:lvl1pPr>
                <a:lnSpc>
                  <a:spcPct val="120000"/>
                </a:lnSpc>
                <a:defRPr sz="1600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sz="800"/>
                <a:t>+</a:t>
              </a:r>
            </a:p>
          </p:txBody>
        </p:sp>
        <p:sp>
          <p:nvSpPr>
            <p:cNvPr id="178" name="Shape 178"/>
            <p:cNvSpPr/>
            <p:nvPr/>
          </p:nvSpPr>
          <p:spPr>
            <a:xfrm>
              <a:off x="702523" y="209822"/>
              <a:ext cx="182081" cy="341103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0092" tIns="20092" rIns="20092" bIns="20092" numCol="1" anchor="ctr">
              <a:noAutofit/>
            </a:bodyPr>
            <a:lstStyle>
              <a:lvl1pPr>
                <a:lnSpc>
                  <a:spcPct val="120000"/>
                </a:lnSpc>
                <a:defRPr sz="1600">
                  <a:latin typeface="Apple SD 산돌고딕 Neo 세미볼드체"/>
                  <a:ea typeface="Apple SD 산돌고딕 Neo 세미볼드체"/>
                  <a:cs typeface="Apple SD 산돌고딕 Neo 세미볼드체"/>
                  <a:sym typeface="Apple SD 산돌고딕 Neo 세미볼드체"/>
                </a:defRPr>
              </a:lvl1pPr>
            </a:lstStyle>
            <a:p>
              <a:r>
                <a:rPr sz="800"/>
                <a:t>-</a:t>
              </a:r>
            </a:p>
          </p:txBody>
        </p:sp>
      </p:grpSp>
      <p:sp>
        <p:nvSpPr>
          <p:cNvPr id="181" name="Shape 181"/>
          <p:cNvSpPr/>
          <p:nvPr/>
        </p:nvSpPr>
        <p:spPr>
          <a:xfrm>
            <a:off x="4738875" y="2197906"/>
            <a:ext cx="103528" cy="111297"/>
          </a:xfrm>
          <a:prstGeom prst="ellipse">
            <a:avLst/>
          </a:prstGeom>
          <a:solidFill>
            <a:srgbClr val="FFFFFF"/>
          </a:solidFill>
          <a:ln w="254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4110" tIns="24110" rIns="24110" bIns="24110" numCol="1" anchor="ctr">
            <a:noAutofit/>
          </a:bodyPr>
          <a:lstStyle/>
          <a:p>
            <a:pPr defTabSz="482203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82" name="Shape 182"/>
          <p:cNvSpPr/>
          <p:nvPr/>
        </p:nvSpPr>
        <p:spPr>
          <a:xfrm>
            <a:off x="4530224" y="2103156"/>
            <a:ext cx="192374" cy="204292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4110" tIns="24110" rIns="24110" bIns="24110" numCol="1" anchor="t">
            <a:noAutofit/>
          </a:bodyPr>
          <a:lstStyle/>
          <a:p>
            <a:pPr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1</a:t>
            </a:r>
          </a:p>
          <a:p>
            <a:pPr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2</a:t>
            </a:r>
          </a:p>
          <a:p>
            <a:pPr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3</a:t>
            </a:r>
          </a:p>
          <a:p>
            <a:pPr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4</a:t>
            </a:r>
          </a:p>
          <a:p>
            <a:pPr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5</a:t>
            </a:r>
          </a:p>
          <a:p>
            <a:pPr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6</a:t>
            </a:r>
          </a:p>
          <a:p>
            <a:pPr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7</a:t>
            </a:r>
          </a:p>
          <a:p>
            <a:pPr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8</a:t>
            </a:r>
          </a:p>
        </p:txBody>
      </p:sp>
      <p:sp>
        <p:nvSpPr>
          <p:cNvPr id="183" name="Shape 183"/>
          <p:cNvSpPr/>
          <p:nvPr/>
        </p:nvSpPr>
        <p:spPr>
          <a:xfrm>
            <a:off x="5305220" y="2090456"/>
            <a:ext cx="269791" cy="204292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4110" tIns="24110" rIns="24110" bIns="24110" numCol="1" anchor="t">
            <a:noAutofit/>
          </a:bodyPr>
          <a:lstStyle/>
          <a:p>
            <a:pPr algn="r"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>
                <a:latin typeface="NanumGothic" charset="-127"/>
                <a:ea typeface="NanumGothic" charset="-127"/>
                <a:cs typeface="NanumGothic" charset="-127"/>
              </a:rPr>
              <a:t>16</a:t>
            </a:r>
          </a:p>
          <a:p>
            <a:pPr algn="r"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15</a:t>
            </a:r>
          </a:p>
          <a:p>
            <a:pPr algn="r"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14</a:t>
            </a:r>
          </a:p>
          <a:p>
            <a:pPr algn="r"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13</a:t>
            </a:r>
          </a:p>
          <a:p>
            <a:pPr algn="r"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12</a:t>
            </a:r>
          </a:p>
          <a:p>
            <a:pPr algn="r"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11</a:t>
            </a:r>
          </a:p>
          <a:p>
            <a:pPr algn="r"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10</a:t>
            </a:r>
          </a:p>
          <a:p>
            <a:pPr algn="r" defTabSz="482203">
              <a:lnSpc>
                <a:spcPct val="150000"/>
              </a:lnSpc>
              <a:defRPr sz="1800">
                <a:latin typeface="Calibri"/>
                <a:ea typeface="Calibri"/>
                <a:cs typeface="Calibri"/>
                <a:sym typeface="Calibri"/>
              </a:defRPr>
            </a:pPr>
            <a:r>
              <a:rPr sz="1200" b="1" dirty="0">
                <a:latin typeface="NanumGothic" charset="-127"/>
                <a:ea typeface="NanumGothic" charset="-127"/>
                <a:cs typeface="NanumGothic" charset="-127"/>
              </a:rPr>
              <a:t>9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818045" y="3083940"/>
            <a:ext cx="702809" cy="392203"/>
            <a:chOff x="4806838" y="2836189"/>
            <a:chExt cx="702809" cy="392203"/>
          </a:xfrm>
        </p:grpSpPr>
        <p:sp>
          <p:nvSpPr>
            <p:cNvPr id="192" name="Shape 192"/>
            <p:cNvSpPr/>
            <p:nvPr/>
          </p:nvSpPr>
          <p:spPr>
            <a:xfrm>
              <a:off x="5175497" y="2863533"/>
              <a:ext cx="281140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4" name="Shape 194"/>
            <p:cNvSpPr/>
            <p:nvPr/>
          </p:nvSpPr>
          <p:spPr>
            <a:xfrm>
              <a:off x="5159999" y="3133145"/>
              <a:ext cx="349648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6" name="Shape 196"/>
            <p:cNvSpPr/>
            <p:nvPr/>
          </p:nvSpPr>
          <p:spPr>
            <a:xfrm flipV="1">
              <a:off x="5180497" y="2836189"/>
              <a:ext cx="0" cy="317715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8" name="Shape 198"/>
            <p:cNvSpPr/>
            <p:nvPr/>
          </p:nvSpPr>
          <p:spPr>
            <a:xfrm>
              <a:off x="4888794" y="2981826"/>
              <a:ext cx="281140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0" name="Shape 200"/>
            <p:cNvSpPr/>
            <p:nvPr/>
          </p:nvSpPr>
          <p:spPr>
            <a:xfrm flipV="1">
              <a:off x="4912174" y="2972580"/>
              <a:ext cx="1" cy="16608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grpSp>
          <p:nvGrpSpPr>
            <p:cNvPr id="205" name="Group 205"/>
            <p:cNvGrpSpPr/>
            <p:nvPr/>
          </p:nvGrpSpPr>
          <p:grpSpPr>
            <a:xfrm>
              <a:off x="4806838" y="3136125"/>
              <a:ext cx="199489" cy="92267"/>
              <a:chOff x="0" y="0"/>
              <a:chExt cx="398975" cy="184532"/>
            </a:xfrm>
          </p:grpSpPr>
          <p:sp>
            <p:nvSpPr>
              <p:cNvPr id="202" name="Shape 202"/>
              <p:cNvSpPr/>
              <p:nvPr/>
            </p:nvSpPr>
            <p:spPr>
              <a:xfrm>
                <a:off x="0" y="0"/>
                <a:ext cx="398976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t">
                <a:noAutofit/>
              </a:bodyPr>
              <a:lstStyle/>
              <a:p>
                <a:pPr defTabSz="482203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3" name="Shape 203"/>
              <p:cNvSpPr/>
              <p:nvPr/>
            </p:nvSpPr>
            <p:spPr>
              <a:xfrm>
                <a:off x="58352" y="92266"/>
                <a:ext cx="28227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t">
                <a:noAutofit/>
              </a:bodyPr>
              <a:lstStyle/>
              <a:p>
                <a:pPr defTabSz="482203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4" name="Shape 204"/>
              <p:cNvSpPr/>
              <p:nvPr/>
            </p:nvSpPr>
            <p:spPr>
              <a:xfrm flipV="1">
                <a:off x="112290" y="184532"/>
                <a:ext cx="1743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t">
                <a:noAutofit/>
              </a:bodyPr>
              <a:lstStyle/>
              <a:p>
                <a:pPr defTabSz="482203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7" name="그룹 6"/>
          <p:cNvGrpSpPr/>
          <p:nvPr/>
        </p:nvGrpSpPr>
        <p:grpSpPr>
          <a:xfrm>
            <a:off x="5645844" y="3076192"/>
            <a:ext cx="660785" cy="384453"/>
            <a:chOff x="6611390" y="2843939"/>
            <a:chExt cx="660785" cy="384453"/>
          </a:xfrm>
        </p:grpSpPr>
        <p:sp>
          <p:nvSpPr>
            <p:cNvPr id="193" name="Shape 193"/>
            <p:cNvSpPr/>
            <p:nvPr/>
          </p:nvSpPr>
          <p:spPr>
            <a:xfrm>
              <a:off x="6611390" y="2863533"/>
              <a:ext cx="281139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5" name="Shape 195"/>
            <p:cNvSpPr/>
            <p:nvPr/>
          </p:nvSpPr>
          <p:spPr>
            <a:xfrm>
              <a:off x="6611390" y="3105212"/>
              <a:ext cx="281139" cy="1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7" name="Shape 197"/>
            <p:cNvSpPr/>
            <p:nvPr/>
          </p:nvSpPr>
          <p:spPr>
            <a:xfrm flipV="1">
              <a:off x="6883018" y="2843939"/>
              <a:ext cx="0" cy="289923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99" name="Shape 199"/>
            <p:cNvSpPr/>
            <p:nvPr/>
          </p:nvSpPr>
          <p:spPr>
            <a:xfrm>
              <a:off x="6889865" y="2986625"/>
              <a:ext cx="324596" cy="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01" name="Shape 201"/>
            <p:cNvSpPr/>
            <p:nvPr/>
          </p:nvSpPr>
          <p:spPr>
            <a:xfrm flipV="1">
              <a:off x="7180179" y="2981229"/>
              <a:ext cx="1" cy="14878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grpSp>
          <p:nvGrpSpPr>
            <p:cNvPr id="209" name="Group 209"/>
            <p:cNvGrpSpPr/>
            <p:nvPr/>
          </p:nvGrpSpPr>
          <p:grpSpPr>
            <a:xfrm>
              <a:off x="7072687" y="3136125"/>
              <a:ext cx="199488" cy="92267"/>
              <a:chOff x="0" y="0"/>
              <a:chExt cx="398975" cy="184532"/>
            </a:xfrm>
          </p:grpSpPr>
          <p:sp>
            <p:nvSpPr>
              <p:cNvPr id="206" name="Shape 206"/>
              <p:cNvSpPr/>
              <p:nvPr/>
            </p:nvSpPr>
            <p:spPr>
              <a:xfrm>
                <a:off x="0" y="0"/>
                <a:ext cx="398976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t">
                <a:noAutofit/>
              </a:bodyPr>
              <a:lstStyle/>
              <a:p>
                <a:pPr defTabSz="482203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7" name="Shape 207"/>
              <p:cNvSpPr/>
              <p:nvPr/>
            </p:nvSpPr>
            <p:spPr>
              <a:xfrm>
                <a:off x="58352" y="92266"/>
                <a:ext cx="282272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t">
                <a:noAutofit/>
              </a:bodyPr>
              <a:lstStyle/>
              <a:p>
                <a:pPr defTabSz="482203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  <p:sp>
            <p:nvSpPr>
              <p:cNvPr id="208" name="Shape 208"/>
              <p:cNvSpPr/>
              <p:nvPr/>
            </p:nvSpPr>
            <p:spPr>
              <a:xfrm flipV="1">
                <a:off x="112290" y="184532"/>
                <a:ext cx="17439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t">
                <a:noAutofit/>
              </a:bodyPr>
              <a:lstStyle/>
              <a:p>
                <a:pPr defTabSz="482203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900"/>
              </a:p>
            </p:txBody>
          </p:sp>
        </p:grpSp>
      </p:grpSp>
      <p:grpSp>
        <p:nvGrpSpPr>
          <p:cNvPr id="12" name="그룹 11"/>
          <p:cNvGrpSpPr/>
          <p:nvPr/>
        </p:nvGrpSpPr>
        <p:grpSpPr>
          <a:xfrm>
            <a:off x="3760715" y="1576300"/>
            <a:ext cx="712896" cy="985734"/>
            <a:chOff x="4749508" y="1328549"/>
            <a:chExt cx="712896" cy="985734"/>
          </a:xfrm>
        </p:grpSpPr>
        <p:sp>
          <p:nvSpPr>
            <p:cNvPr id="188" name="Shape 188"/>
            <p:cNvSpPr/>
            <p:nvPr/>
          </p:nvSpPr>
          <p:spPr>
            <a:xfrm>
              <a:off x="4749508" y="2297883"/>
              <a:ext cx="712896" cy="1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1" name="Shape 211"/>
            <p:cNvSpPr/>
            <p:nvPr/>
          </p:nvSpPr>
          <p:spPr>
            <a:xfrm flipV="1">
              <a:off x="4771248" y="1328549"/>
              <a:ext cx="0" cy="985734"/>
            </a:xfrm>
            <a:prstGeom prst="line">
              <a:avLst/>
            </a:prstGeom>
            <a:noFill/>
            <a:ln w="50800" cap="flat">
              <a:solidFill>
                <a:schemeClr val="accent1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5628021" y="1545948"/>
            <a:ext cx="712896" cy="1016713"/>
            <a:chOff x="6616814" y="1298197"/>
            <a:chExt cx="712896" cy="1016713"/>
          </a:xfrm>
        </p:grpSpPr>
        <p:sp>
          <p:nvSpPr>
            <p:cNvPr id="189" name="Shape 189"/>
            <p:cNvSpPr/>
            <p:nvPr/>
          </p:nvSpPr>
          <p:spPr>
            <a:xfrm>
              <a:off x="6616814" y="2297883"/>
              <a:ext cx="712896" cy="1"/>
            </a:xfrm>
            <a:prstGeom prst="line">
              <a:avLst/>
            </a:prstGeom>
            <a:noFill/>
            <a:ln w="50800" cap="flat">
              <a:solidFill>
                <a:srgbClr val="929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2" name="Shape 212"/>
            <p:cNvSpPr/>
            <p:nvPr/>
          </p:nvSpPr>
          <p:spPr>
            <a:xfrm flipV="1">
              <a:off x="7298018" y="1298197"/>
              <a:ext cx="0" cy="1016713"/>
            </a:xfrm>
            <a:prstGeom prst="line">
              <a:avLst/>
            </a:prstGeom>
            <a:noFill/>
            <a:ln w="50800" cap="flat">
              <a:solidFill>
                <a:srgbClr val="929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358492" y="1702359"/>
            <a:ext cx="1117476" cy="2249486"/>
            <a:chOff x="4347285" y="1454608"/>
            <a:chExt cx="1117476" cy="2249486"/>
          </a:xfrm>
        </p:grpSpPr>
        <p:sp>
          <p:nvSpPr>
            <p:cNvPr id="216" name="Shape 216"/>
            <p:cNvSpPr/>
            <p:nvPr/>
          </p:nvSpPr>
          <p:spPr>
            <a:xfrm flipH="1">
              <a:off x="4348403" y="3674295"/>
              <a:ext cx="1116358" cy="1"/>
            </a:xfrm>
            <a:prstGeom prst="line">
              <a:avLst/>
            </a:prstGeom>
            <a:noFill/>
            <a:ln w="50800" cap="flat">
              <a:solidFill>
                <a:srgbClr val="797979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8" name="Shape 218"/>
            <p:cNvSpPr/>
            <p:nvPr/>
          </p:nvSpPr>
          <p:spPr>
            <a:xfrm flipH="1">
              <a:off x="4347285" y="1454608"/>
              <a:ext cx="0" cy="2249486"/>
            </a:xfrm>
            <a:prstGeom prst="line">
              <a:avLst/>
            </a:prstGeom>
            <a:noFill/>
            <a:ln w="50800" cap="flat">
              <a:solidFill>
                <a:srgbClr val="797979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5622597" y="1689338"/>
            <a:ext cx="1116357" cy="2262507"/>
            <a:chOff x="6611390" y="1441587"/>
            <a:chExt cx="1116357" cy="2262507"/>
          </a:xfrm>
        </p:grpSpPr>
        <p:sp>
          <p:nvSpPr>
            <p:cNvPr id="217" name="Shape 217"/>
            <p:cNvSpPr/>
            <p:nvPr/>
          </p:nvSpPr>
          <p:spPr>
            <a:xfrm flipH="1">
              <a:off x="6611390" y="3674295"/>
              <a:ext cx="1116357" cy="1"/>
            </a:xfrm>
            <a:prstGeom prst="line">
              <a:avLst/>
            </a:prstGeom>
            <a:noFill/>
            <a:ln w="50800" cap="flat">
              <a:solidFill>
                <a:srgbClr val="9452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9" name="Shape 219"/>
            <p:cNvSpPr/>
            <p:nvPr/>
          </p:nvSpPr>
          <p:spPr>
            <a:xfrm flipH="1">
              <a:off x="7719602" y="1441587"/>
              <a:ext cx="0" cy="2262507"/>
            </a:xfrm>
            <a:prstGeom prst="line">
              <a:avLst/>
            </a:prstGeom>
            <a:noFill/>
            <a:ln w="50800" cap="flat">
              <a:solidFill>
                <a:srgbClr val="9452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pic>
        <p:nvPicPr>
          <p:cNvPr id="222" name="pasted-image.png"/>
          <p:cNvPicPr>
            <a:picLocks noChangeAspect="1"/>
          </p:cNvPicPr>
          <p:nvPr/>
        </p:nvPicPr>
        <p:blipFill>
          <a:blip r:embed="rId5"/>
          <a:srcRect l="36828" t="14210" r="36828" b="14210"/>
          <a:stretch>
            <a:fillRect/>
          </a:stretch>
        </p:blipFill>
        <p:spPr>
          <a:xfrm>
            <a:off x="4910151" y="4533382"/>
            <a:ext cx="281200" cy="573073"/>
          </a:xfrm>
          <a:prstGeom prst="rect">
            <a:avLst/>
          </a:prstGeom>
          <a:ln w="3175" cap="flat">
            <a:noFill/>
            <a:miter lim="400000"/>
          </a:ln>
          <a:effectLst/>
        </p:spPr>
      </p:pic>
      <p:grpSp>
        <p:nvGrpSpPr>
          <p:cNvPr id="9" name="그룹 8"/>
          <p:cNvGrpSpPr/>
          <p:nvPr/>
        </p:nvGrpSpPr>
        <p:grpSpPr>
          <a:xfrm>
            <a:off x="3645994" y="3641878"/>
            <a:ext cx="1342381" cy="1056611"/>
            <a:chOff x="4634787" y="3394127"/>
            <a:chExt cx="1342381" cy="1056611"/>
          </a:xfrm>
        </p:grpSpPr>
        <p:sp>
          <p:nvSpPr>
            <p:cNvPr id="210" name="Shape 210"/>
            <p:cNvSpPr/>
            <p:nvPr/>
          </p:nvSpPr>
          <p:spPr>
            <a:xfrm flipH="1">
              <a:off x="4644618" y="3419122"/>
              <a:ext cx="800485" cy="1"/>
            </a:xfrm>
            <a:prstGeom prst="line">
              <a:avLst/>
            </a:prstGeom>
            <a:noFill/>
            <a:ln w="50800" cap="flat">
              <a:solidFill>
                <a:srgbClr val="008F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3" name="Shape 213"/>
            <p:cNvSpPr/>
            <p:nvPr/>
          </p:nvSpPr>
          <p:spPr>
            <a:xfrm flipV="1">
              <a:off x="4634787" y="3394127"/>
              <a:ext cx="0" cy="1056611"/>
            </a:xfrm>
            <a:prstGeom prst="line">
              <a:avLst/>
            </a:prstGeom>
            <a:noFill/>
            <a:ln w="50800" cap="flat">
              <a:solidFill>
                <a:srgbClr val="008F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3" name="Shape 223"/>
            <p:cNvSpPr/>
            <p:nvPr/>
          </p:nvSpPr>
          <p:spPr>
            <a:xfrm>
              <a:off x="4648849" y="4425772"/>
              <a:ext cx="1328319" cy="1"/>
            </a:xfrm>
            <a:prstGeom prst="line">
              <a:avLst/>
            </a:prstGeom>
            <a:noFill/>
            <a:ln w="50800" cap="flat">
              <a:solidFill>
                <a:srgbClr val="008F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5128904" y="3658222"/>
            <a:ext cx="1312981" cy="1045291"/>
            <a:chOff x="6117697" y="3410471"/>
            <a:chExt cx="1312981" cy="1045291"/>
          </a:xfrm>
        </p:grpSpPr>
        <p:sp>
          <p:nvSpPr>
            <p:cNvPr id="214" name="Shape 214"/>
            <p:cNvSpPr/>
            <p:nvPr/>
          </p:nvSpPr>
          <p:spPr>
            <a:xfrm flipH="1">
              <a:off x="6630192" y="3419122"/>
              <a:ext cx="800486" cy="1"/>
            </a:xfrm>
            <a:prstGeom prst="line">
              <a:avLst/>
            </a:prstGeom>
            <a:noFill/>
            <a:ln w="50800" cap="flat">
              <a:solidFill>
                <a:srgbClr val="7030A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15" name="Shape 215"/>
            <p:cNvSpPr/>
            <p:nvPr/>
          </p:nvSpPr>
          <p:spPr>
            <a:xfrm flipV="1">
              <a:off x="7405274" y="3410471"/>
              <a:ext cx="0" cy="1045291"/>
            </a:xfrm>
            <a:prstGeom prst="line">
              <a:avLst/>
            </a:prstGeom>
            <a:noFill/>
            <a:ln w="50800" cap="flat">
              <a:solidFill>
                <a:srgbClr val="7030A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4" name="Shape 224"/>
            <p:cNvSpPr/>
            <p:nvPr/>
          </p:nvSpPr>
          <p:spPr>
            <a:xfrm>
              <a:off x="6117697" y="4425773"/>
              <a:ext cx="1305991" cy="0"/>
            </a:xfrm>
            <a:prstGeom prst="line">
              <a:avLst/>
            </a:prstGeom>
            <a:noFill/>
            <a:ln w="50800" cap="flat">
              <a:solidFill>
                <a:srgbClr val="7030A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2884707" y="2787751"/>
            <a:ext cx="2041517" cy="2267005"/>
            <a:chOff x="3873500" y="2540000"/>
            <a:chExt cx="2041517" cy="2267005"/>
          </a:xfrm>
        </p:grpSpPr>
        <p:sp>
          <p:nvSpPr>
            <p:cNvPr id="190" name="Shape 190"/>
            <p:cNvSpPr/>
            <p:nvPr/>
          </p:nvSpPr>
          <p:spPr>
            <a:xfrm>
              <a:off x="3901828" y="2567621"/>
              <a:ext cx="1542109" cy="1"/>
            </a:xfrm>
            <a:prstGeom prst="line">
              <a:avLst/>
            </a:prstGeom>
            <a:noFill/>
            <a:ln w="50800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0" name="Shape 220"/>
            <p:cNvSpPr/>
            <p:nvPr/>
          </p:nvSpPr>
          <p:spPr>
            <a:xfrm flipV="1">
              <a:off x="3896122" y="2540000"/>
              <a:ext cx="2778" cy="2249494"/>
            </a:xfrm>
            <a:prstGeom prst="line">
              <a:avLst/>
            </a:prstGeom>
            <a:noFill/>
            <a:ln w="50800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5" name="Shape 225"/>
            <p:cNvSpPr/>
            <p:nvPr/>
          </p:nvSpPr>
          <p:spPr>
            <a:xfrm>
              <a:off x="3873500" y="4807005"/>
              <a:ext cx="2041517" cy="0"/>
            </a:xfrm>
            <a:prstGeom prst="line">
              <a:avLst/>
            </a:prstGeom>
            <a:noFill/>
            <a:ln w="50800" cap="flat">
              <a:solidFill>
                <a:schemeClr val="accent4">
                  <a:lumMod val="75000"/>
                </a:schemeClr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5134594" y="2789473"/>
            <a:ext cx="2067467" cy="2281822"/>
            <a:chOff x="6123387" y="2541722"/>
            <a:chExt cx="2067467" cy="2281822"/>
          </a:xfrm>
        </p:grpSpPr>
        <p:sp>
          <p:nvSpPr>
            <p:cNvPr id="191" name="Shape 191"/>
            <p:cNvSpPr/>
            <p:nvPr/>
          </p:nvSpPr>
          <p:spPr>
            <a:xfrm>
              <a:off x="6632594" y="2562024"/>
              <a:ext cx="1542110" cy="1"/>
            </a:xfrm>
            <a:prstGeom prst="line">
              <a:avLst/>
            </a:prstGeom>
            <a:noFill/>
            <a:ln w="50800" cap="flat">
              <a:solidFill>
                <a:srgbClr val="0433FF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1" name="Shape 221"/>
            <p:cNvSpPr/>
            <p:nvPr/>
          </p:nvSpPr>
          <p:spPr>
            <a:xfrm flipV="1">
              <a:off x="8157163" y="2541722"/>
              <a:ext cx="0" cy="2281822"/>
            </a:xfrm>
            <a:prstGeom prst="line">
              <a:avLst/>
            </a:prstGeom>
            <a:noFill/>
            <a:ln w="50800" cap="flat">
              <a:solidFill>
                <a:srgbClr val="0433FF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6" name="Shape 226"/>
            <p:cNvSpPr/>
            <p:nvPr/>
          </p:nvSpPr>
          <p:spPr>
            <a:xfrm>
              <a:off x="6123387" y="4819705"/>
              <a:ext cx="2067467" cy="0"/>
            </a:xfrm>
            <a:prstGeom prst="line">
              <a:avLst/>
            </a:prstGeom>
            <a:noFill/>
            <a:ln w="50800" cap="flat">
              <a:solidFill>
                <a:srgbClr val="0433FF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sp>
        <p:nvSpPr>
          <p:cNvPr id="229" name="Shape 229"/>
          <p:cNvSpPr/>
          <p:nvPr/>
        </p:nvSpPr>
        <p:spPr>
          <a:xfrm>
            <a:off x="3329149" y="1228729"/>
            <a:ext cx="1221009" cy="26581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4110" tIns="24110" rIns="24110" bIns="24110" numCol="1" anchor="t">
            <a:noAutofit/>
          </a:bodyPr>
          <a:lstStyle>
            <a:lvl1pPr defTabSz="964406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 dirty="0">
                <a:latin typeface="NanumGothic" charset="-127"/>
                <a:ea typeface="NanumGothic" charset="-127"/>
                <a:cs typeface="NanumGothic" charset="-127"/>
              </a:rPr>
              <a:t> 아두이노</a:t>
            </a:r>
            <a:r>
              <a:rPr lang="en-US" sz="1600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sz="1600" dirty="0">
                <a:latin typeface="NanumGothic" charset="-127"/>
                <a:ea typeface="NanumGothic" charset="-127"/>
                <a:cs typeface="NanumGothic" charset="-127"/>
              </a:rPr>
              <a:t>8</a:t>
            </a:r>
          </a:p>
        </p:txBody>
      </p:sp>
      <p:sp>
        <p:nvSpPr>
          <p:cNvPr id="230" name="Shape 230"/>
          <p:cNvSpPr/>
          <p:nvPr/>
        </p:nvSpPr>
        <p:spPr>
          <a:xfrm>
            <a:off x="2122270" y="1655201"/>
            <a:ext cx="1151300" cy="41916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4110" tIns="24110" rIns="24110" bIns="24110" numCol="1" anchor="t">
            <a:noAutofit/>
          </a:bodyPr>
          <a:lstStyle>
            <a:lvl1pPr defTabSz="964406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 dirty="0">
                <a:latin typeface="NanumGothic" charset="-127"/>
                <a:ea typeface="NanumGothic" charset="-127"/>
                <a:cs typeface="NanumGothic" charset="-127"/>
              </a:rPr>
              <a:t> 아두이노</a:t>
            </a:r>
            <a:r>
              <a:rPr lang="en-US" sz="1600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sz="1600" dirty="0">
                <a:latin typeface="NanumGothic" charset="-127"/>
                <a:ea typeface="NanumGothic" charset="-127"/>
                <a:cs typeface="NanumGothic" charset="-127"/>
              </a:rPr>
              <a:t>9</a:t>
            </a:r>
          </a:p>
        </p:txBody>
      </p:sp>
      <p:sp>
        <p:nvSpPr>
          <p:cNvPr id="231" name="Shape 231"/>
          <p:cNvSpPr/>
          <p:nvPr/>
        </p:nvSpPr>
        <p:spPr>
          <a:xfrm>
            <a:off x="5696892" y="1195373"/>
            <a:ext cx="1264515" cy="37186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4110" tIns="24110" rIns="24110" bIns="24110" numCol="1" anchor="t">
            <a:noAutofit/>
          </a:bodyPr>
          <a:lstStyle>
            <a:lvl1pPr defTabSz="964406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 dirty="0">
                <a:latin typeface="NanumGothic" charset="-127"/>
                <a:ea typeface="NanumGothic" charset="-127"/>
                <a:cs typeface="NanumGothic" charset="-127"/>
              </a:rPr>
              <a:t> 아두이노</a:t>
            </a:r>
            <a:r>
              <a:rPr lang="en-US" sz="1600" dirty="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sz="1600" dirty="0">
                <a:latin typeface="NanumGothic" charset="-127"/>
                <a:ea typeface="NanumGothic" charset="-127"/>
                <a:cs typeface="NanumGothic" charset="-127"/>
              </a:rPr>
              <a:t>11</a:t>
            </a:r>
          </a:p>
        </p:txBody>
      </p:sp>
      <p:sp>
        <p:nvSpPr>
          <p:cNvPr id="232" name="Shape 232"/>
          <p:cNvSpPr/>
          <p:nvPr/>
        </p:nvSpPr>
        <p:spPr>
          <a:xfrm>
            <a:off x="6804958" y="1638479"/>
            <a:ext cx="1197849" cy="33647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4110" tIns="24110" rIns="24110" bIns="24110" numCol="1" anchor="t">
            <a:noAutofit/>
          </a:bodyPr>
          <a:lstStyle>
            <a:lvl1pPr defTabSz="964406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>
                <a:latin typeface="NanumGothic" charset="-127"/>
                <a:ea typeface="NanumGothic" charset="-127"/>
                <a:cs typeface="NanumGothic" charset="-127"/>
              </a:rPr>
              <a:t> 아두이노</a:t>
            </a:r>
            <a:r>
              <a:rPr lang="en-US" sz="1600">
                <a:latin typeface="NanumGothic" charset="-127"/>
                <a:ea typeface="NanumGothic" charset="-127"/>
                <a:cs typeface="NanumGothic" charset="-127"/>
              </a:rPr>
              <a:t> </a:t>
            </a:r>
            <a:r>
              <a:rPr sz="1600">
                <a:latin typeface="NanumGothic" charset="-127"/>
                <a:ea typeface="NanumGothic" charset="-127"/>
                <a:cs typeface="NanumGothic" charset="-127"/>
              </a:rPr>
              <a:t>10</a:t>
            </a:r>
          </a:p>
        </p:txBody>
      </p:sp>
      <p:sp>
        <p:nvSpPr>
          <p:cNvPr id="233" name="Shape 233"/>
          <p:cNvSpPr/>
          <p:nvPr/>
        </p:nvSpPr>
        <p:spPr>
          <a:xfrm flipV="1">
            <a:off x="4114862" y="4193655"/>
            <a:ext cx="358048" cy="1"/>
          </a:xfrm>
          <a:prstGeom prst="line">
            <a:avLst/>
          </a:prstGeom>
          <a:noFill/>
          <a:ln w="50800" cap="flat">
            <a:solidFill>
              <a:srgbClr val="FF85FF"/>
            </a:solidFill>
            <a:prstDash val="solid"/>
            <a:round/>
          </a:ln>
          <a:effectLst/>
        </p:spPr>
        <p:txBody>
          <a:bodyPr wrap="square" lIns="24110" tIns="24110" rIns="24110" bIns="24110" numCol="1" anchor="t">
            <a:noAutofit/>
          </a:bodyPr>
          <a:lstStyle/>
          <a:p>
            <a:pPr defTabSz="482203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234" name="Shape 234"/>
          <p:cNvSpPr/>
          <p:nvPr/>
        </p:nvSpPr>
        <p:spPr>
          <a:xfrm rot="16200000">
            <a:off x="4795857" y="3028025"/>
            <a:ext cx="604024" cy="27551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4110" tIns="24110" rIns="24110" bIns="24110" numCol="1" anchor="t">
            <a:noAutofit/>
          </a:bodyPr>
          <a:lstStyle>
            <a:lvl1pPr defTabSz="964406">
              <a:defRPr sz="2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200" b="1">
                <a:latin typeface="NanumGothic ExtraBold" charset="-127"/>
                <a:ea typeface="NanumGothic ExtraBold" charset="-127"/>
                <a:cs typeface="NanumGothic ExtraBold" charset="-127"/>
              </a:rPr>
              <a:t>L 293D</a:t>
            </a:r>
          </a:p>
        </p:txBody>
      </p:sp>
      <p:sp>
        <p:nvSpPr>
          <p:cNvPr id="235" name="Shape 235"/>
          <p:cNvSpPr/>
          <p:nvPr/>
        </p:nvSpPr>
        <p:spPr>
          <a:xfrm>
            <a:off x="4047475" y="4147701"/>
            <a:ext cx="92352" cy="83617"/>
          </a:xfrm>
          <a:prstGeom prst="ellipse">
            <a:avLst/>
          </a:prstGeom>
          <a:solidFill>
            <a:srgbClr val="FF40FF"/>
          </a:solidFill>
          <a:ln w="12700" cap="flat">
            <a:solidFill>
              <a:srgbClr val="D75627"/>
            </a:solidFill>
            <a:prstDash val="solid"/>
            <a:round/>
          </a:ln>
          <a:effectLst/>
        </p:spPr>
        <p:txBody>
          <a:bodyPr wrap="square" lIns="24110" tIns="24110" rIns="24110" bIns="24110" numCol="1" anchor="ctr">
            <a:noAutofit/>
          </a:bodyPr>
          <a:lstStyle/>
          <a:p>
            <a:pPr defTabSz="482203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236" name="Shape 236"/>
          <p:cNvSpPr/>
          <p:nvPr/>
        </p:nvSpPr>
        <p:spPr>
          <a:xfrm flipV="1">
            <a:off x="5642232" y="4163616"/>
            <a:ext cx="358048" cy="1"/>
          </a:xfrm>
          <a:prstGeom prst="line">
            <a:avLst/>
          </a:prstGeom>
          <a:noFill/>
          <a:ln w="50800" cap="flat">
            <a:solidFill>
              <a:srgbClr val="DE3134"/>
            </a:solidFill>
            <a:prstDash val="solid"/>
            <a:round/>
          </a:ln>
          <a:effectLst/>
        </p:spPr>
        <p:txBody>
          <a:bodyPr wrap="square" lIns="24110" tIns="24110" rIns="24110" bIns="24110" numCol="1" anchor="t">
            <a:noAutofit/>
          </a:bodyPr>
          <a:lstStyle/>
          <a:p>
            <a:pPr defTabSz="482203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237" name="Shape 237"/>
          <p:cNvSpPr/>
          <p:nvPr/>
        </p:nvSpPr>
        <p:spPr>
          <a:xfrm>
            <a:off x="5832906" y="4206192"/>
            <a:ext cx="485927" cy="26348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4110" tIns="24110" rIns="24110" bIns="24110" numCol="1" anchor="t">
            <a:noAutofit/>
          </a:bodyPr>
          <a:lstStyle>
            <a:lvl1pPr defTabSz="964406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400">
                <a:latin typeface="NanumGothic" charset="-127"/>
                <a:ea typeface="NanumGothic" charset="-127"/>
                <a:cs typeface="NanumGothic" charset="-127"/>
              </a:rPr>
              <a:t>+5V</a:t>
            </a:r>
          </a:p>
        </p:txBody>
      </p:sp>
      <p:sp>
        <p:nvSpPr>
          <p:cNvPr id="238" name="Shape 238"/>
          <p:cNvSpPr/>
          <p:nvPr/>
        </p:nvSpPr>
        <p:spPr>
          <a:xfrm>
            <a:off x="5968946" y="4121808"/>
            <a:ext cx="92351" cy="83617"/>
          </a:xfrm>
          <a:prstGeom prst="ellipse">
            <a:avLst/>
          </a:prstGeom>
          <a:solidFill>
            <a:srgbClr val="DF3234"/>
          </a:solidFill>
          <a:ln w="12700" cap="flat">
            <a:solidFill>
              <a:srgbClr val="D75627"/>
            </a:solidFill>
            <a:prstDash val="solid"/>
            <a:round/>
          </a:ln>
          <a:effectLst/>
        </p:spPr>
        <p:txBody>
          <a:bodyPr wrap="square" lIns="24110" tIns="24110" rIns="24110" bIns="24110" numCol="1" anchor="ctr">
            <a:noAutofit/>
          </a:bodyPr>
          <a:lstStyle/>
          <a:p>
            <a:pPr defTabSz="482203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grpSp>
        <p:nvGrpSpPr>
          <p:cNvPr id="15" name="그룹 14"/>
          <p:cNvGrpSpPr/>
          <p:nvPr/>
        </p:nvGrpSpPr>
        <p:grpSpPr>
          <a:xfrm>
            <a:off x="4034801" y="1642090"/>
            <a:ext cx="675203" cy="616764"/>
            <a:chOff x="5023594" y="1394339"/>
            <a:chExt cx="675203" cy="616764"/>
          </a:xfrm>
        </p:grpSpPr>
        <p:sp>
          <p:nvSpPr>
            <p:cNvPr id="185" name="Shape 185"/>
            <p:cNvSpPr/>
            <p:nvPr/>
          </p:nvSpPr>
          <p:spPr>
            <a:xfrm>
              <a:off x="5044233" y="2005804"/>
              <a:ext cx="473163" cy="0"/>
            </a:xfrm>
            <a:prstGeom prst="line">
              <a:avLst/>
            </a:prstGeom>
            <a:noFill/>
            <a:ln w="50800" cap="flat">
              <a:solidFill>
                <a:srgbClr val="DE3134"/>
              </a:solidFill>
              <a:prstDash val="solid"/>
              <a:miter lim="400000"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6" name="Shape 186"/>
            <p:cNvSpPr/>
            <p:nvPr/>
          </p:nvSpPr>
          <p:spPr>
            <a:xfrm flipV="1">
              <a:off x="5069769" y="1587643"/>
              <a:ext cx="1" cy="423460"/>
            </a:xfrm>
            <a:prstGeom prst="line">
              <a:avLst/>
            </a:prstGeom>
            <a:noFill/>
            <a:ln w="50800" cap="flat">
              <a:solidFill>
                <a:srgbClr val="DE3134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7" name="Shape 227"/>
            <p:cNvSpPr/>
            <p:nvPr/>
          </p:nvSpPr>
          <p:spPr>
            <a:xfrm>
              <a:off x="5175876" y="1394339"/>
              <a:ext cx="522921" cy="313592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4110" tIns="24110" rIns="24110" bIns="24110" numCol="1" anchor="t">
              <a:noAutofit/>
            </a:bodyPr>
            <a:lstStyle>
              <a:lvl1pPr defTabSz="964406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600">
                  <a:latin typeface="NanumGothic" charset="-127"/>
                  <a:ea typeface="NanumGothic" charset="-127"/>
                  <a:cs typeface="NanumGothic" charset="-127"/>
                </a:rPr>
                <a:t>+5V</a:t>
              </a:r>
            </a:p>
          </p:txBody>
        </p:sp>
        <p:sp>
          <p:nvSpPr>
            <p:cNvPr id="239" name="Shape 239"/>
            <p:cNvSpPr/>
            <p:nvPr/>
          </p:nvSpPr>
          <p:spPr>
            <a:xfrm>
              <a:off x="5023594" y="1535246"/>
              <a:ext cx="92351" cy="83617"/>
            </a:xfrm>
            <a:prstGeom prst="ellipse">
              <a:avLst/>
            </a:prstGeom>
            <a:solidFill>
              <a:srgbClr val="DF3234"/>
            </a:solidFill>
            <a:ln w="12700" cap="flat">
              <a:solidFill>
                <a:srgbClr val="D75627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5518217" y="1616690"/>
            <a:ext cx="592290" cy="646379"/>
            <a:chOff x="6507010" y="1368939"/>
            <a:chExt cx="592290" cy="646379"/>
          </a:xfrm>
        </p:grpSpPr>
        <p:sp>
          <p:nvSpPr>
            <p:cNvPr id="184" name="Shape 184"/>
            <p:cNvSpPr/>
            <p:nvPr/>
          </p:nvSpPr>
          <p:spPr>
            <a:xfrm>
              <a:off x="6613231" y="2005804"/>
              <a:ext cx="392004" cy="0"/>
            </a:xfrm>
            <a:prstGeom prst="line">
              <a:avLst/>
            </a:prstGeom>
            <a:noFill/>
            <a:ln w="50800" cap="flat">
              <a:solidFill>
                <a:srgbClr val="DE3134"/>
              </a:solidFill>
              <a:prstDash val="solid"/>
              <a:miter lim="400000"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187" name="Shape 187"/>
            <p:cNvSpPr/>
            <p:nvPr/>
          </p:nvSpPr>
          <p:spPr>
            <a:xfrm flipV="1">
              <a:off x="6973262" y="1567927"/>
              <a:ext cx="1" cy="447391"/>
            </a:xfrm>
            <a:prstGeom prst="line">
              <a:avLst/>
            </a:prstGeom>
            <a:noFill/>
            <a:ln w="50800" cap="flat">
              <a:solidFill>
                <a:srgbClr val="DE3134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  <p:sp>
          <p:nvSpPr>
            <p:cNvPr id="228" name="Shape 228"/>
            <p:cNvSpPr/>
            <p:nvPr/>
          </p:nvSpPr>
          <p:spPr>
            <a:xfrm>
              <a:off x="6507010" y="1368939"/>
              <a:ext cx="592290" cy="294761"/>
            </a:xfrm>
            <a:prstGeom prst="rect">
              <a:avLst/>
            </a:prstGeom>
            <a:noFill/>
            <a:ln w="3175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24110" tIns="24110" rIns="24110" bIns="24110" numCol="1" anchor="t">
              <a:noAutofit/>
            </a:bodyPr>
            <a:lstStyle>
              <a:lvl1pPr defTabSz="964406">
                <a:defRPr>
                  <a:latin typeface="Calibri"/>
                  <a:ea typeface="Calibri"/>
                  <a:cs typeface="Calibri"/>
                  <a:sym typeface="Calibri"/>
                </a:defRPr>
              </a:lvl1pPr>
            </a:lstStyle>
            <a:p>
              <a:r>
                <a:rPr sz="1600">
                  <a:latin typeface="NanumGothic" charset="-127"/>
                  <a:ea typeface="NanumGothic" charset="-127"/>
                  <a:cs typeface="NanumGothic" charset="-127"/>
                </a:rPr>
                <a:t>+5V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6927086" y="1543299"/>
              <a:ext cx="92351" cy="83617"/>
            </a:xfrm>
            <a:prstGeom prst="ellipse">
              <a:avLst/>
            </a:prstGeom>
            <a:solidFill>
              <a:srgbClr val="DF3234"/>
            </a:solidFill>
            <a:ln w="12700" cap="flat">
              <a:solidFill>
                <a:srgbClr val="D75627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900"/>
            </a:p>
          </p:txBody>
        </p:sp>
      </p:grpSp>
      <p:grpSp>
        <p:nvGrpSpPr>
          <p:cNvPr id="243" name="Group 243"/>
          <p:cNvGrpSpPr/>
          <p:nvPr/>
        </p:nvGrpSpPr>
        <p:grpSpPr>
          <a:xfrm>
            <a:off x="4606366" y="4453643"/>
            <a:ext cx="893067" cy="784438"/>
            <a:chOff x="0" y="0"/>
            <a:chExt cx="1786132" cy="1568874"/>
          </a:xfrm>
        </p:grpSpPr>
        <p:sp>
          <p:nvSpPr>
            <p:cNvPr id="241" name="Shape 241"/>
            <p:cNvSpPr/>
            <p:nvPr/>
          </p:nvSpPr>
          <p:spPr>
            <a:xfrm>
              <a:off x="0" y="0"/>
              <a:ext cx="1786133" cy="1568875"/>
            </a:xfrm>
            <a:prstGeom prst="rect">
              <a:avLst/>
            </a:prstGeom>
            <a:noFill/>
            <a:ln w="571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092" tIns="20092" rIns="20092" bIns="20092" numCol="1" anchor="ctr">
              <a:noAutofit/>
            </a:bodyPr>
            <a:lstStyle/>
            <a:p>
              <a:pPr algn="ctr" defTabSz="410766">
                <a:defRPr sz="3200"/>
              </a:pPr>
              <a:endParaRPr sz="1600"/>
            </a:p>
          </p:txBody>
        </p:sp>
        <p:sp>
          <p:nvSpPr>
            <p:cNvPr id="242" name="Shape 242"/>
            <p:cNvSpPr/>
            <p:nvPr/>
          </p:nvSpPr>
          <p:spPr>
            <a:xfrm>
              <a:off x="276717" y="168088"/>
              <a:ext cx="1232700" cy="1232700"/>
            </a:xfrm>
            <a:prstGeom prst="ellipse">
              <a:avLst/>
            </a:prstGeom>
            <a:noFill/>
            <a:ln w="57150" cap="flat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400000"/>
            </a:ln>
            <a:effectLst/>
          </p:spPr>
          <p:txBody>
            <a:bodyPr wrap="square" lIns="20092" tIns="20092" rIns="20092" bIns="20092" numCol="1" anchor="ctr">
              <a:noAutofit/>
            </a:bodyPr>
            <a:lstStyle/>
            <a:p>
              <a:pPr algn="ctr" defTabSz="410766">
                <a:defRPr sz="3200"/>
              </a:pPr>
              <a:endParaRPr sz="1600"/>
            </a:p>
          </p:txBody>
        </p:sp>
      </p:grpSp>
      <p:sp>
        <p:nvSpPr>
          <p:cNvPr id="244" name="Shape 244"/>
          <p:cNvSpPr/>
          <p:nvPr/>
        </p:nvSpPr>
        <p:spPr>
          <a:xfrm>
            <a:off x="4663622" y="5377993"/>
            <a:ext cx="803576" cy="47796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numCol="1" anchor="ctr">
            <a:noAutofit/>
          </a:bodyPr>
          <a:lstStyle>
            <a:lvl1pPr>
              <a:lnSpc>
                <a:spcPct val="120000"/>
              </a:lnSpc>
              <a:defRPr>
                <a:latin typeface="Apple SD 산돌고딕 Neo 세미볼드체"/>
                <a:ea typeface="Apple SD 산돌고딕 Neo 세미볼드체"/>
                <a:cs typeface="Apple SD 산돌고딕 Neo 세미볼드체"/>
                <a:sym typeface="Apple SD 산돌고딕 Neo 세미볼드체"/>
              </a:defRPr>
            </a:lvl1pPr>
          </a:lstStyle>
          <a:p>
            <a:r>
              <a:rPr sz="1600"/>
              <a:t>스텝모터</a:t>
            </a:r>
          </a:p>
        </p:txBody>
      </p:sp>
      <p:sp>
        <p:nvSpPr>
          <p:cNvPr id="245" name="Shape 245"/>
          <p:cNvSpPr/>
          <p:nvPr/>
        </p:nvSpPr>
        <p:spPr>
          <a:xfrm>
            <a:off x="3713918" y="4279677"/>
            <a:ext cx="1049891" cy="38352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4110" tIns="24110" rIns="24110" bIns="24110" numCol="1" anchor="t">
            <a:noAutofit/>
          </a:bodyPr>
          <a:lstStyle>
            <a:lvl1pPr defTabSz="964406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400">
                <a:latin typeface="NanumGothic" charset="-127"/>
                <a:ea typeface="NanumGothic" charset="-127"/>
                <a:cs typeface="NanumGothic" charset="-127"/>
              </a:rPr>
              <a:t>배터리+V</a:t>
            </a:r>
          </a:p>
        </p:txBody>
      </p:sp>
      <p:grpSp>
        <p:nvGrpSpPr>
          <p:cNvPr id="252" name="Group 252"/>
          <p:cNvGrpSpPr/>
          <p:nvPr/>
        </p:nvGrpSpPr>
        <p:grpSpPr>
          <a:xfrm rot="5400000">
            <a:off x="8288381" y="5780317"/>
            <a:ext cx="300448" cy="365761"/>
            <a:chOff x="0" y="97584"/>
            <a:chExt cx="327574" cy="326901"/>
          </a:xfrm>
        </p:grpSpPr>
        <p:grpSp>
          <p:nvGrpSpPr>
            <p:cNvPr id="250" name="Group 250"/>
            <p:cNvGrpSpPr/>
            <p:nvPr/>
          </p:nvGrpSpPr>
          <p:grpSpPr>
            <a:xfrm>
              <a:off x="0" y="272976"/>
              <a:ext cx="327574" cy="151509"/>
              <a:chOff x="0" y="0"/>
              <a:chExt cx="327573" cy="151507"/>
            </a:xfrm>
          </p:grpSpPr>
          <p:sp>
            <p:nvSpPr>
              <p:cNvPr id="247" name="Shape 247"/>
              <p:cNvSpPr/>
              <p:nvPr/>
            </p:nvSpPr>
            <p:spPr>
              <a:xfrm>
                <a:off x="0" y="0"/>
                <a:ext cx="327574" cy="0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t">
                <a:noAutofit/>
              </a:bodyPr>
              <a:lstStyle/>
              <a:p>
                <a:pPr defTabSz="482203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600">
                  <a:latin typeface="NanumGothic" charset="-127"/>
                  <a:ea typeface="NanumGothic" charset="-127"/>
                  <a:cs typeface="NanumGothic" charset="-127"/>
                </a:endParaRPr>
              </a:p>
            </p:txBody>
          </p:sp>
          <p:sp>
            <p:nvSpPr>
              <p:cNvPr id="248" name="Shape 248"/>
              <p:cNvSpPr/>
              <p:nvPr/>
            </p:nvSpPr>
            <p:spPr>
              <a:xfrm>
                <a:off x="47909" y="75753"/>
                <a:ext cx="23175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t">
                <a:noAutofit/>
              </a:bodyPr>
              <a:lstStyle/>
              <a:p>
                <a:pPr defTabSz="482203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600">
                  <a:latin typeface="NanumGothic" charset="-127"/>
                  <a:ea typeface="NanumGothic" charset="-127"/>
                  <a:cs typeface="NanumGothic" charset="-127"/>
                </a:endParaRPr>
              </a:p>
            </p:txBody>
          </p:sp>
          <p:sp>
            <p:nvSpPr>
              <p:cNvPr id="249" name="Shape 249"/>
              <p:cNvSpPr/>
              <p:nvPr/>
            </p:nvSpPr>
            <p:spPr>
              <a:xfrm flipV="1">
                <a:off x="92194" y="151507"/>
                <a:ext cx="143185" cy="1"/>
              </a:xfrm>
              <a:prstGeom prst="line">
                <a:avLst/>
              </a:prstGeom>
              <a:noFill/>
              <a:ln w="25400" cap="flat">
                <a:solidFill>
                  <a:srgbClr val="000000"/>
                </a:solidFill>
                <a:prstDash val="solid"/>
                <a:round/>
              </a:ln>
              <a:effectLst/>
            </p:spPr>
            <p:txBody>
              <a:bodyPr wrap="square" lIns="24110" tIns="24110" rIns="24110" bIns="24110" numCol="1" anchor="t">
                <a:noAutofit/>
              </a:bodyPr>
              <a:lstStyle/>
              <a:p>
                <a:pPr defTabSz="482203">
                  <a:defRPr sz="1800">
                    <a:latin typeface="Calibri"/>
                    <a:ea typeface="Calibri"/>
                    <a:cs typeface="Calibri"/>
                    <a:sym typeface="Calibri"/>
                  </a:defRPr>
                </a:pPr>
                <a:endParaRPr sz="1600">
                  <a:latin typeface="NanumGothic" charset="-127"/>
                  <a:ea typeface="NanumGothic" charset="-127"/>
                  <a:cs typeface="NanumGothic" charset="-127"/>
                </a:endParaRPr>
              </a:p>
            </p:txBody>
          </p:sp>
        </p:grpSp>
        <p:sp>
          <p:nvSpPr>
            <p:cNvPr id="251" name="Shape 251"/>
            <p:cNvSpPr/>
            <p:nvPr/>
          </p:nvSpPr>
          <p:spPr>
            <a:xfrm flipV="1">
              <a:off x="163786" y="97584"/>
              <a:ext cx="6612" cy="175130"/>
            </a:xfrm>
            <a:prstGeom prst="line">
              <a:avLst/>
            </a:prstGeom>
            <a:noFill/>
            <a:ln w="50800" cap="flat">
              <a:solidFill>
                <a:srgbClr val="000000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60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</p:grpSp>
      <p:sp>
        <p:nvSpPr>
          <p:cNvPr id="253" name="Shape 253"/>
          <p:cNvSpPr/>
          <p:nvPr/>
        </p:nvSpPr>
        <p:spPr>
          <a:xfrm>
            <a:off x="8710307" y="5439768"/>
            <a:ext cx="975576" cy="30158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4110" tIns="24110" rIns="24110" bIns="24110" numCol="1" anchor="t">
            <a:noAutofit/>
          </a:bodyPr>
          <a:lstStyle>
            <a:lvl1pPr defTabSz="964406">
              <a:defRPr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sz="1600" dirty="0">
                <a:latin typeface="NanumGothic" charset="-127"/>
                <a:ea typeface="NanumGothic" charset="-127"/>
                <a:cs typeface="NanumGothic" charset="-127"/>
              </a:rPr>
              <a:t>배터리+V</a:t>
            </a:r>
          </a:p>
        </p:txBody>
      </p:sp>
      <p:grpSp>
        <p:nvGrpSpPr>
          <p:cNvPr id="256" name="Group 256"/>
          <p:cNvGrpSpPr/>
          <p:nvPr/>
        </p:nvGrpSpPr>
        <p:grpSpPr>
          <a:xfrm>
            <a:off x="8205459" y="5570089"/>
            <a:ext cx="358994" cy="68652"/>
            <a:chOff x="0" y="0"/>
            <a:chExt cx="717986" cy="137303"/>
          </a:xfrm>
        </p:grpSpPr>
        <p:sp>
          <p:nvSpPr>
            <p:cNvPr id="254" name="Shape 254"/>
            <p:cNvSpPr/>
            <p:nvPr/>
          </p:nvSpPr>
          <p:spPr>
            <a:xfrm flipV="1">
              <a:off x="130047" y="68651"/>
              <a:ext cx="587940" cy="1"/>
            </a:xfrm>
            <a:prstGeom prst="line">
              <a:avLst/>
            </a:prstGeom>
            <a:noFill/>
            <a:ln w="50800" cap="flat">
              <a:solidFill>
                <a:srgbClr val="FF85FF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60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255" name="Shape 255"/>
            <p:cNvSpPr/>
            <p:nvPr/>
          </p:nvSpPr>
          <p:spPr>
            <a:xfrm>
              <a:off x="0" y="0"/>
              <a:ext cx="151647" cy="137304"/>
            </a:xfrm>
            <a:prstGeom prst="ellipse">
              <a:avLst/>
            </a:prstGeom>
            <a:solidFill>
              <a:srgbClr val="FF40FF"/>
            </a:solidFill>
            <a:ln w="12700" cap="flat">
              <a:solidFill>
                <a:srgbClr val="D75627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60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>
            <a:off x="8190621" y="5265635"/>
            <a:ext cx="344068" cy="68653"/>
            <a:chOff x="7524416" y="5461577"/>
            <a:chExt cx="344068" cy="68653"/>
          </a:xfrm>
        </p:grpSpPr>
        <p:sp>
          <p:nvSpPr>
            <p:cNvPr id="258" name="Shape 258"/>
            <p:cNvSpPr/>
            <p:nvPr/>
          </p:nvSpPr>
          <p:spPr>
            <a:xfrm flipH="1" flipV="1">
              <a:off x="7574514" y="5495903"/>
              <a:ext cx="293970" cy="1"/>
            </a:xfrm>
            <a:prstGeom prst="line">
              <a:avLst/>
            </a:prstGeom>
            <a:noFill/>
            <a:ln w="50800" cap="flat">
              <a:solidFill>
                <a:srgbClr val="DE3134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t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60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  <p:sp>
          <p:nvSpPr>
            <p:cNvPr id="259" name="Shape 259"/>
            <p:cNvSpPr/>
            <p:nvPr/>
          </p:nvSpPr>
          <p:spPr>
            <a:xfrm flipH="1">
              <a:off x="7524416" y="5461577"/>
              <a:ext cx="75824" cy="68653"/>
            </a:xfrm>
            <a:prstGeom prst="ellipse">
              <a:avLst/>
            </a:prstGeom>
            <a:solidFill>
              <a:srgbClr val="DF3234"/>
            </a:solidFill>
            <a:ln w="12700" cap="flat">
              <a:solidFill>
                <a:srgbClr val="D75627"/>
              </a:solidFill>
              <a:prstDash val="solid"/>
              <a:round/>
            </a:ln>
            <a:effectLst/>
          </p:spPr>
          <p:txBody>
            <a:bodyPr wrap="square" lIns="24110" tIns="24110" rIns="24110" bIns="24110" numCol="1" anchor="ctr">
              <a:noAutofit/>
            </a:bodyPr>
            <a:lstStyle/>
            <a:p>
              <a:pPr defTabSz="482203">
                <a:defRPr sz="1800">
                  <a:latin typeface="Calibri"/>
                  <a:ea typeface="Calibri"/>
                  <a:cs typeface="Calibri"/>
                  <a:sym typeface="Calibri"/>
                </a:defRPr>
              </a:pPr>
              <a:endParaRPr sz="1600">
                <a:latin typeface="NanumGothic" charset="-127"/>
                <a:ea typeface="NanumGothic" charset="-127"/>
                <a:cs typeface="NanumGothic" charset="-127"/>
              </a:endParaRPr>
            </a:p>
          </p:txBody>
        </p:sp>
      </p:grpSp>
      <p:sp>
        <p:nvSpPr>
          <p:cNvPr id="261" name="Shape 261"/>
          <p:cNvSpPr/>
          <p:nvPr/>
        </p:nvSpPr>
        <p:spPr>
          <a:xfrm>
            <a:off x="8620884" y="5116226"/>
            <a:ext cx="1305116" cy="31726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numCol="1" anchor="ctr">
            <a:noAutofit/>
          </a:bodyPr>
          <a:lstStyle>
            <a:lvl1pPr>
              <a:lnSpc>
                <a:spcPct val="120000"/>
              </a:lnSpc>
            </a:lvl1pPr>
          </a:lstStyle>
          <a:p>
            <a:r>
              <a:rPr sz="1600">
                <a:latin typeface="NanumGothic" charset="-127"/>
                <a:ea typeface="NanumGothic" charset="-127"/>
                <a:cs typeface="NanumGothic" charset="-127"/>
              </a:rPr>
              <a:t>아두이노 5V</a:t>
            </a:r>
            <a:endParaRPr sz="1600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263" name="Shape 263"/>
          <p:cNvSpPr/>
          <p:nvPr/>
        </p:nvSpPr>
        <p:spPr>
          <a:xfrm>
            <a:off x="8697974" y="5752016"/>
            <a:ext cx="2548704" cy="39992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0092" tIns="20092" rIns="20092" bIns="20092" numCol="1" anchor="ctr">
            <a:noAutofit/>
          </a:bodyPr>
          <a:lstStyle>
            <a:lvl1pPr>
              <a:lnSpc>
                <a:spcPct val="120000"/>
              </a:lnSpc>
            </a:lvl1pPr>
          </a:lstStyle>
          <a:p>
            <a:r>
              <a:rPr sz="1600" dirty="0"/>
              <a:t>아두이노 GND 와 배터리 -</a:t>
            </a:r>
          </a:p>
        </p:txBody>
      </p:sp>
      <p:sp>
        <p:nvSpPr>
          <p:cNvPr id="3" name="텍스트 상자 2"/>
          <p:cNvSpPr txBox="1"/>
          <p:nvPr/>
        </p:nvSpPr>
        <p:spPr>
          <a:xfrm>
            <a:off x="3593616" y="6256923"/>
            <a:ext cx="3853543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L293D Bipolar Stepper control</a:t>
            </a:r>
            <a:endParaRPr kumimoji="1" lang="ko-KR" altLang="en-US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180" name="Shape 180"/>
          <p:cNvSpPr/>
          <p:nvPr/>
        </p:nvSpPr>
        <p:spPr>
          <a:xfrm>
            <a:off x="4499010" y="2100436"/>
            <a:ext cx="1154206" cy="2232883"/>
          </a:xfrm>
          <a:prstGeom prst="rect">
            <a:avLst/>
          </a:prstGeom>
          <a:noFill/>
          <a:ln w="50800" cap="flat">
            <a:solidFill>
              <a:srgbClr val="000000"/>
            </a:solidFill>
            <a:prstDash val="solid"/>
            <a:miter lim="400000"/>
          </a:ln>
          <a:effectLst/>
        </p:spPr>
        <p:txBody>
          <a:bodyPr wrap="square" lIns="24110" tIns="24110" rIns="24110" bIns="24110" numCol="1" anchor="ctr">
            <a:noAutofit/>
          </a:bodyPr>
          <a:lstStyle/>
          <a:p>
            <a:pPr defTabSz="482203">
              <a:defRPr sz="1800">
                <a:latin typeface="Calibri"/>
                <a:ea typeface="Calibri"/>
                <a:cs typeface="Calibri"/>
                <a:sym typeface="Calibri"/>
              </a:defRPr>
            </a:pPr>
            <a:endParaRPr sz="900"/>
          </a:p>
        </p:txBody>
      </p:sp>
      <p:sp>
        <p:nvSpPr>
          <p:cNvPr id="103" name="텍스트 상자 102"/>
          <p:cNvSpPr txBox="1"/>
          <p:nvPr/>
        </p:nvSpPr>
        <p:spPr>
          <a:xfrm>
            <a:off x="309283" y="242047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1-1) Bipolar with L293D</a:t>
            </a:r>
          </a:p>
        </p:txBody>
      </p:sp>
    </p:spTree>
    <p:extLst>
      <p:ext uri="{BB962C8B-B14F-4D97-AF65-F5344CB8AC3E}">
        <p14:creationId xmlns:p14="http://schemas.microsoft.com/office/powerpoint/2010/main" val="1385658656"/>
      </p:ext>
    </p:extLst>
  </p:cSld>
  <p:clrMapOvr>
    <a:masterClrMapping/>
  </p:clrMapOvr>
  <p:transition spd="slow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스크린샷 2016-01-23 오후 6.48.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689" y="481232"/>
            <a:ext cx="6186571" cy="5895536"/>
          </a:xfrm>
          <a:prstGeom prst="rect">
            <a:avLst/>
          </a:prstGeom>
          <a:ln w="3175">
            <a:solidFill>
              <a:schemeClr val="tx1"/>
            </a:solidFill>
            <a:miter lim="400000"/>
          </a:ln>
        </p:spPr>
      </p:pic>
      <p:sp>
        <p:nvSpPr>
          <p:cNvPr id="4" name="텍스트 상자 3"/>
          <p:cNvSpPr txBox="1"/>
          <p:nvPr/>
        </p:nvSpPr>
        <p:spPr>
          <a:xfrm>
            <a:off x="309283" y="242047"/>
            <a:ext cx="28296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1) Stepper motor control</a:t>
            </a:r>
          </a:p>
        </p:txBody>
      </p:sp>
    </p:spTree>
    <p:extLst>
      <p:ext uri="{BB962C8B-B14F-4D97-AF65-F5344CB8AC3E}">
        <p14:creationId xmlns:p14="http://schemas.microsoft.com/office/powerpoint/2010/main" val="302498087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텍스트 상자 1"/>
          <p:cNvSpPr txBox="1"/>
          <p:nvPr/>
        </p:nvSpPr>
        <p:spPr>
          <a:xfrm>
            <a:off x="4448014" y="5836175"/>
            <a:ext cx="4570354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kumimoji="1" lang="en-US" altLang="ko-KR"/>
              <a:t>ULN2003A </a:t>
            </a:r>
            <a:r>
              <a:rPr kumimoji="1" lang="en-US" altLang="ko-KR" dirty="0"/>
              <a:t>Unipolar Stepper Motor Driver</a:t>
            </a:r>
            <a:endParaRPr kumimoji="1"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808284" y="1657849"/>
            <a:ext cx="1169582" cy="1180214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200654" y="1870500"/>
            <a:ext cx="383173" cy="44996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6733316" y="1712220"/>
            <a:ext cx="180753" cy="61668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텍스트 상자 7"/>
          <p:cNvSpPr txBox="1"/>
          <p:nvPr/>
        </p:nvSpPr>
        <p:spPr>
          <a:xfrm>
            <a:off x="5787019" y="1774807"/>
            <a:ext cx="3465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800" b="1" dirty="0">
                <a:latin typeface="NanumGothic" charset="-127"/>
                <a:ea typeface="NanumGothic" charset="-127"/>
                <a:cs typeface="NanumGothic" charset="-127"/>
              </a:rPr>
              <a:t>IN1</a:t>
            </a:r>
          </a:p>
          <a:p>
            <a:r>
              <a:rPr kumimoji="1" lang="en-US" altLang="ko-KR" sz="800" b="1" dirty="0">
                <a:latin typeface="NanumGothic" charset="-127"/>
                <a:ea typeface="NanumGothic" charset="-127"/>
                <a:cs typeface="NanumGothic" charset="-127"/>
              </a:rPr>
              <a:t>IN2</a:t>
            </a:r>
          </a:p>
          <a:p>
            <a:r>
              <a:rPr kumimoji="1" lang="en-US" altLang="ko-KR" sz="800" b="1" dirty="0">
                <a:latin typeface="NanumGothic" charset="-127"/>
                <a:ea typeface="NanumGothic" charset="-127"/>
                <a:cs typeface="NanumGothic" charset="-127"/>
              </a:rPr>
              <a:t>IN3</a:t>
            </a:r>
          </a:p>
          <a:p>
            <a:r>
              <a:rPr kumimoji="1" lang="en-US" altLang="ko-KR" sz="800" b="1" dirty="0">
                <a:latin typeface="NanumGothic" charset="-127"/>
                <a:ea typeface="NanumGothic" charset="-127"/>
                <a:cs typeface="NanumGothic" charset="-127"/>
              </a:rPr>
              <a:t>IN4</a:t>
            </a:r>
            <a:endParaRPr kumimoji="1" lang="ko-KR" altLang="en-US" sz="800" b="1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6142477" y="2525719"/>
            <a:ext cx="556210" cy="180753"/>
            <a:chOff x="7697972" y="2094614"/>
            <a:chExt cx="556210" cy="180753"/>
          </a:xfrm>
        </p:grpSpPr>
        <p:sp>
          <p:nvSpPr>
            <p:cNvPr id="10" name="직사각형 9"/>
            <p:cNvSpPr/>
            <p:nvPr/>
          </p:nvSpPr>
          <p:spPr>
            <a:xfrm>
              <a:off x="7697972" y="2094614"/>
              <a:ext cx="552893" cy="180753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8002545" y="2120465"/>
              <a:ext cx="251637" cy="109869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7727106" y="2121863"/>
              <a:ext cx="251637" cy="1098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7752273" y="2147581"/>
              <a:ext cx="183712" cy="68771"/>
              <a:chOff x="7911664" y="2558642"/>
              <a:chExt cx="218666" cy="77160"/>
            </a:xfrm>
          </p:grpSpPr>
          <p:sp>
            <p:nvSpPr>
              <p:cNvPr id="14" name="직사각형 13"/>
              <p:cNvSpPr/>
              <p:nvPr/>
            </p:nvSpPr>
            <p:spPr>
              <a:xfrm>
                <a:off x="7911664" y="2558642"/>
                <a:ext cx="91433" cy="757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8038897" y="2560040"/>
                <a:ext cx="91433" cy="757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</p:grp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9544" y="2910939"/>
            <a:ext cx="3477132" cy="2513093"/>
          </a:xfrm>
          <a:prstGeom prst="rect">
            <a:avLst/>
          </a:prstGeom>
        </p:spPr>
      </p:pic>
      <p:sp>
        <p:nvSpPr>
          <p:cNvPr id="17" name="자유형 16"/>
          <p:cNvSpPr/>
          <p:nvPr/>
        </p:nvSpPr>
        <p:spPr>
          <a:xfrm>
            <a:off x="5459376" y="1888919"/>
            <a:ext cx="386691" cy="1198666"/>
          </a:xfrm>
          <a:custGeom>
            <a:avLst/>
            <a:gdLst>
              <a:gd name="connsiteX0" fmla="*/ 653143 w 653143"/>
              <a:gd name="connsiteY0" fmla="*/ 0 h 1306286"/>
              <a:gd name="connsiteX1" fmla="*/ 0 w 653143"/>
              <a:gd name="connsiteY1" fmla="*/ 0 h 1306286"/>
              <a:gd name="connsiteX2" fmla="*/ 0 w 653143"/>
              <a:gd name="connsiteY2" fmla="*/ 1306286 h 130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1306286">
                <a:moveTo>
                  <a:pt x="653143" y="0"/>
                </a:moveTo>
                <a:lnTo>
                  <a:pt x="0" y="0"/>
                </a:lnTo>
                <a:lnTo>
                  <a:pt x="0" y="1306286"/>
                </a:lnTo>
              </a:path>
            </a:pathLst>
          </a:custGeom>
          <a:noFill/>
          <a:ln w="38100"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5345075" y="2010146"/>
            <a:ext cx="507919" cy="1077439"/>
          </a:xfrm>
          <a:custGeom>
            <a:avLst/>
            <a:gdLst>
              <a:gd name="connsiteX0" fmla="*/ 653143 w 653143"/>
              <a:gd name="connsiteY0" fmla="*/ 0 h 1306286"/>
              <a:gd name="connsiteX1" fmla="*/ 0 w 653143"/>
              <a:gd name="connsiteY1" fmla="*/ 0 h 1306286"/>
              <a:gd name="connsiteX2" fmla="*/ 0 w 653143"/>
              <a:gd name="connsiteY2" fmla="*/ 1306286 h 130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1306286">
                <a:moveTo>
                  <a:pt x="653143" y="0"/>
                </a:moveTo>
                <a:lnTo>
                  <a:pt x="0" y="0"/>
                </a:lnTo>
                <a:lnTo>
                  <a:pt x="0" y="1306286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5220386" y="2134837"/>
            <a:ext cx="653390" cy="963139"/>
          </a:xfrm>
          <a:custGeom>
            <a:avLst/>
            <a:gdLst>
              <a:gd name="connsiteX0" fmla="*/ 653143 w 653143"/>
              <a:gd name="connsiteY0" fmla="*/ 0 h 1306286"/>
              <a:gd name="connsiteX1" fmla="*/ 0 w 653143"/>
              <a:gd name="connsiteY1" fmla="*/ 0 h 1306286"/>
              <a:gd name="connsiteX2" fmla="*/ 0 w 653143"/>
              <a:gd name="connsiteY2" fmla="*/ 1306286 h 130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1306286">
                <a:moveTo>
                  <a:pt x="653143" y="0"/>
                </a:moveTo>
                <a:lnTo>
                  <a:pt x="0" y="0"/>
                </a:lnTo>
                <a:lnTo>
                  <a:pt x="0" y="1306286"/>
                </a:lnTo>
              </a:path>
            </a:pathLst>
          </a:custGeom>
          <a:noFill/>
          <a:ln w="3810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5106087" y="2259528"/>
            <a:ext cx="767690" cy="838448"/>
          </a:xfrm>
          <a:custGeom>
            <a:avLst/>
            <a:gdLst>
              <a:gd name="connsiteX0" fmla="*/ 653143 w 653143"/>
              <a:gd name="connsiteY0" fmla="*/ 0 h 1306286"/>
              <a:gd name="connsiteX1" fmla="*/ 0 w 653143"/>
              <a:gd name="connsiteY1" fmla="*/ 0 h 1306286"/>
              <a:gd name="connsiteX2" fmla="*/ 0 w 653143"/>
              <a:gd name="connsiteY2" fmla="*/ 1306286 h 1306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53143" h="1306286">
                <a:moveTo>
                  <a:pt x="653143" y="0"/>
                </a:moveTo>
                <a:lnTo>
                  <a:pt x="0" y="0"/>
                </a:lnTo>
                <a:lnTo>
                  <a:pt x="0" y="1306286"/>
                </a:lnTo>
              </a:path>
            </a:pathLst>
          </a:cu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텍스트 상자 20"/>
          <p:cNvSpPr txBox="1"/>
          <p:nvPr/>
        </p:nvSpPr>
        <p:spPr>
          <a:xfrm>
            <a:off x="4732013" y="2162794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anumGothic" charset="-127"/>
                <a:ea typeface="NanumGothic" charset="-127"/>
                <a:cs typeface="NanumGothic" charset="-127"/>
              </a:rPr>
              <a:t>11</a:t>
            </a:r>
            <a:endParaRPr kumimoji="1" lang="ko-KR" altLang="en-US" sz="1400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22" name="텍스트 상자 21"/>
          <p:cNvSpPr txBox="1"/>
          <p:nvPr/>
        </p:nvSpPr>
        <p:spPr>
          <a:xfrm>
            <a:off x="4842849" y="1951511"/>
            <a:ext cx="4026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anumGothic" charset="-127"/>
                <a:ea typeface="NanumGothic" charset="-127"/>
                <a:cs typeface="NanumGothic" charset="-127"/>
              </a:rPr>
              <a:t>10</a:t>
            </a:r>
            <a:endParaRPr kumimoji="1" lang="ko-KR" altLang="en-US" sz="1400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23" name="텍스트 상자 22"/>
          <p:cNvSpPr txBox="1"/>
          <p:nvPr/>
        </p:nvSpPr>
        <p:spPr>
          <a:xfrm>
            <a:off x="5151113" y="1667495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>
                <a:latin typeface="NanumGothic" charset="-127"/>
                <a:ea typeface="NanumGothic" charset="-127"/>
                <a:cs typeface="NanumGothic" charset="-127"/>
              </a:rPr>
              <a:t>8</a:t>
            </a:r>
            <a:endParaRPr kumimoji="1" lang="ko-KR" altLang="en-US" sz="1400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sp>
        <p:nvSpPr>
          <p:cNvPr id="24" name="텍스트 상자 23"/>
          <p:cNvSpPr txBox="1"/>
          <p:nvPr/>
        </p:nvSpPr>
        <p:spPr>
          <a:xfrm>
            <a:off x="5022958" y="1799112"/>
            <a:ext cx="2936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1400" dirty="0">
                <a:latin typeface="NanumGothic" charset="-127"/>
                <a:ea typeface="NanumGothic" charset="-127"/>
                <a:cs typeface="NanumGothic" charset="-127"/>
              </a:rPr>
              <a:t>9</a:t>
            </a:r>
            <a:endParaRPr kumimoji="1" lang="ko-KR" altLang="en-US" sz="1400" dirty="0">
              <a:latin typeface="NanumGothic" charset="-127"/>
              <a:ea typeface="NanumGothic" charset="-127"/>
              <a:cs typeface="NanumGothic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6813302" y="1840676"/>
            <a:ext cx="852914" cy="381000"/>
            <a:chOff x="3861096" y="1122218"/>
            <a:chExt cx="852914" cy="381000"/>
          </a:xfrm>
        </p:grpSpPr>
        <p:cxnSp>
          <p:nvCxnSpPr>
            <p:cNvPr id="28" name="직선 연결선[R] 27"/>
            <p:cNvCxnSpPr/>
            <p:nvPr/>
          </p:nvCxnSpPr>
          <p:spPr>
            <a:xfrm>
              <a:off x="3861096" y="1122218"/>
              <a:ext cx="845986" cy="0"/>
            </a:xfrm>
            <a:prstGeom prst="line">
              <a:avLst/>
            </a:prstGeom>
            <a:ln w="38100">
              <a:solidFill>
                <a:srgbClr val="0432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연결선[R] 28"/>
            <p:cNvCxnSpPr/>
            <p:nvPr/>
          </p:nvCxnSpPr>
          <p:spPr>
            <a:xfrm>
              <a:off x="3868024" y="1217468"/>
              <a:ext cx="845986" cy="0"/>
            </a:xfrm>
            <a:prstGeom prst="line">
              <a:avLst/>
            </a:prstGeom>
            <a:ln w="38100">
              <a:solidFill>
                <a:srgbClr val="FF4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[R] 29"/>
            <p:cNvCxnSpPr/>
            <p:nvPr/>
          </p:nvCxnSpPr>
          <p:spPr>
            <a:xfrm>
              <a:off x="3864559" y="1312718"/>
              <a:ext cx="845986" cy="0"/>
            </a:xfrm>
            <a:prstGeom prst="line">
              <a:avLst/>
            </a:prstGeom>
            <a:ln w="38100">
              <a:solidFill>
                <a:srgbClr val="FF93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[R] 30"/>
            <p:cNvCxnSpPr/>
            <p:nvPr/>
          </p:nvCxnSpPr>
          <p:spPr>
            <a:xfrm>
              <a:off x="3861096" y="1407968"/>
              <a:ext cx="845986" cy="0"/>
            </a:xfrm>
            <a:prstGeom prst="line">
              <a:avLst/>
            </a:prstGeom>
            <a:ln w="381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[R] 31"/>
            <p:cNvCxnSpPr/>
            <p:nvPr/>
          </p:nvCxnSpPr>
          <p:spPr>
            <a:xfrm>
              <a:off x="3868023" y="1503218"/>
              <a:ext cx="845986" cy="0"/>
            </a:xfrm>
            <a:prstGeom prst="line">
              <a:avLst/>
            </a:prstGeom>
            <a:ln w="38100">
              <a:solidFill>
                <a:srgbClr val="7030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/>
          <p:cNvGrpSpPr/>
          <p:nvPr/>
        </p:nvGrpSpPr>
        <p:grpSpPr>
          <a:xfrm>
            <a:off x="7522136" y="1453471"/>
            <a:ext cx="967563" cy="1109331"/>
            <a:chOff x="7325831" y="1649412"/>
            <a:chExt cx="967563" cy="1109331"/>
          </a:xfrm>
        </p:grpSpPr>
        <p:sp>
          <p:nvSpPr>
            <p:cNvPr id="34" name="자유형 33"/>
            <p:cNvSpPr/>
            <p:nvPr/>
          </p:nvSpPr>
          <p:spPr>
            <a:xfrm>
              <a:off x="7325831" y="1850065"/>
              <a:ext cx="435936" cy="712381"/>
            </a:xfrm>
            <a:custGeom>
              <a:avLst/>
              <a:gdLst>
                <a:gd name="connsiteX0" fmla="*/ 184298 w 404038"/>
                <a:gd name="connsiteY0" fmla="*/ 0 h 680483"/>
                <a:gd name="connsiteX1" fmla="*/ 404038 w 404038"/>
                <a:gd name="connsiteY1" fmla="*/ 0 h 680483"/>
                <a:gd name="connsiteX2" fmla="*/ 404038 w 404038"/>
                <a:gd name="connsiteY2" fmla="*/ 680483 h 680483"/>
                <a:gd name="connsiteX3" fmla="*/ 184298 w 404038"/>
                <a:gd name="connsiteY3" fmla="*/ 680483 h 680483"/>
                <a:gd name="connsiteX4" fmla="*/ 184298 w 404038"/>
                <a:gd name="connsiteY4" fmla="*/ 595423 h 680483"/>
                <a:gd name="connsiteX5" fmla="*/ 0 w 404038"/>
                <a:gd name="connsiteY5" fmla="*/ 595423 h 680483"/>
                <a:gd name="connsiteX6" fmla="*/ 0 w 404038"/>
                <a:gd name="connsiteY6" fmla="*/ 85060 h 680483"/>
                <a:gd name="connsiteX7" fmla="*/ 184298 w 404038"/>
                <a:gd name="connsiteY7" fmla="*/ 85060 h 6804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04038" h="680483">
                  <a:moveTo>
                    <a:pt x="184298" y="0"/>
                  </a:moveTo>
                  <a:lnTo>
                    <a:pt x="404038" y="0"/>
                  </a:lnTo>
                  <a:lnTo>
                    <a:pt x="404038" y="680483"/>
                  </a:lnTo>
                  <a:lnTo>
                    <a:pt x="184298" y="680483"/>
                  </a:lnTo>
                  <a:lnTo>
                    <a:pt x="184298" y="595423"/>
                  </a:lnTo>
                  <a:lnTo>
                    <a:pt x="0" y="595423"/>
                  </a:lnTo>
                  <a:lnTo>
                    <a:pt x="0" y="85060"/>
                  </a:lnTo>
                  <a:lnTo>
                    <a:pt x="184298" y="85060"/>
                  </a:lnTo>
                  <a:close/>
                </a:path>
              </a:pathLst>
            </a:custGeom>
            <a:solidFill>
              <a:srgbClr val="0432FF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5" name="자유형 34"/>
            <p:cNvSpPr/>
            <p:nvPr/>
          </p:nvSpPr>
          <p:spPr>
            <a:xfrm>
              <a:off x="7368363" y="1649412"/>
              <a:ext cx="925031" cy="1109331"/>
            </a:xfrm>
            <a:custGeom>
              <a:avLst/>
              <a:gdLst>
                <a:gd name="connsiteX0" fmla="*/ 494414 w 925031"/>
                <a:gd name="connsiteY0" fmla="*/ 923666 h 1109331"/>
                <a:gd name="connsiteX1" fmla="*/ 425302 w 925031"/>
                <a:gd name="connsiteY1" fmla="*/ 992778 h 1109331"/>
                <a:gd name="connsiteX2" fmla="*/ 494414 w 925031"/>
                <a:gd name="connsiteY2" fmla="*/ 1061890 h 1109331"/>
                <a:gd name="connsiteX3" fmla="*/ 563526 w 925031"/>
                <a:gd name="connsiteY3" fmla="*/ 992778 h 1109331"/>
                <a:gd name="connsiteX4" fmla="*/ 494414 w 925031"/>
                <a:gd name="connsiteY4" fmla="*/ 923666 h 1109331"/>
                <a:gd name="connsiteX5" fmla="*/ 455428 w 925031"/>
                <a:gd name="connsiteY5" fmla="*/ 55341 h 1109331"/>
                <a:gd name="connsiteX6" fmla="*/ 386316 w 925031"/>
                <a:gd name="connsiteY6" fmla="*/ 124453 h 1109331"/>
                <a:gd name="connsiteX7" fmla="*/ 455428 w 925031"/>
                <a:gd name="connsiteY7" fmla="*/ 193565 h 1109331"/>
                <a:gd name="connsiteX8" fmla="*/ 524540 w 925031"/>
                <a:gd name="connsiteY8" fmla="*/ 124453 h 1109331"/>
                <a:gd name="connsiteX9" fmla="*/ 455428 w 925031"/>
                <a:gd name="connsiteY9" fmla="*/ 55341 h 1109331"/>
                <a:gd name="connsiteX10" fmla="*/ 461067 w 925031"/>
                <a:gd name="connsiteY10" fmla="*/ 0 h 1109331"/>
                <a:gd name="connsiteX11" fmla="*/ 600257 w 925031"/>
                <a:gd name="connsiteY11" fmla="*/ 127591 h 1109331"/>
                <a:gd name="connsiteX12" fmla="*/ 600257 w 925031"/>
                <a:gd name="connsiteY12" fmla="*/ 176852 h 1109331"/>
                <a:gd name="connsiteX13" fmla="*/ 652288 w 925031"/>
                <a:gd name="connsiteY13" fmla="*/ 191658 h 1109331"/>
                <a:gd name="connsiteX14" fmla="*/ 925031 w 925031"/>
                <a:gd name="connsiteY14" fmla="*/ 568843 h 1109331"/>
                <a:gd name="connsiteX15" fmla="*/ 652288 w 925031"/>
                <a:gd name="connsiteY15" fmla="*/ 946028 h 1109331"/>
                <a:gd name="connsiteX16" fmla="*/ 638921 w 925031"/>
                <a:gd name="connsiteY16" fmla="*/ 949832 h 1109331"/>
                <a:gd name="connsiteX17" fmla="*/ 638921 w 925031"/>
                <a:gd name="connsiteY17" fmla="*/ 981740 h 1109331"/>
                <a:gd name="connsiteX18" fmla="*/ 499731 w 925031"/>
                <a:gd name="connsiteY18" fmla="*/ 1109331 h 1109331"/>
                <a:gd name="connsiteX19" fmla="*/ 360541 w 925031"/>
                <a:gd name="connsiteY19" fmla="*/ 981740 h 1109331"/>
                <a:gd name="connsiteX20" fmla="*/ 360541 w 925031"/>
                <a:gd name="connsiteY20" fmla="*/ 961934 h 1109331"/>
                <a:gd name="connsiteX21" fmla="*/ 304641 w 925031"/>
                <a:gd name="connsiteY21" fmla="*/ 946028 h 1109331"/>
                <a:gd name="connsiteX22" fmla="*/ 108165 w 925031"/>
                <a:gd name="connsiteY22" fmla="*/ 797717 h 1109331"/>
                <a:gd name="connsiteX23" fmla="*/ 92436 w 925031"/>
                <a:gd name="connsiteY23" fmla="*/ 772633 h 1109331"/>
                <a:gd name="connsiteX24" fmla="*/ 0 w 925031"/>
                <a:gd name="connsiteY24" fmla="*/ 772633 h 1109331"/>
                <a:gd name="connsiteX25" fmla="*/ 0 w 925031"/>
                <a:gd name="connsiteY25" fmla="*/ 336698 h 1109331"/>
                <a:gd name="connsiteX26" fmla="*/ 110968 w 925031"/>
                <a:gd name="connsiteY26" fmla="*/ 336698 h 1109331"/>
                <a:gd name="connsiteX27" fmla="*/ 147908 w 925031"/>
                <a:gd name="connsiteY27" fmla="*/ 293603 h 1109331"/>
                <a:gd name="connsiteX28" fmla="*/ 304641 w 925031"/>
                <a:gd name="connsiteY28" fmla="*/ 191658 h 1109331"/>
                <a:gd name="connsiteX29" fmla="*/ 321877 w 925031"/>
                <a:gd name="connsiteY29" fmla="*/ 186753 h 1109331"/>
                <a:gd name="connsiteX30" fmla="*/ 321877 w 925031"/>
                <a:gd name="connsiteY30" fmla="*/ 127591 h 1109331"/>
                <a:gd name="connsiteX31" fmla="*/ 461067 w 925031"/>
                <a:gd name="connsiteY31" fmla="*/ 0 h 11093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25031" h="1109331">
                  <a:moveTo>
                    <a:pt x="494414" y="923666"/>
                  </a:moveTo>
                  <a:cubicBezTo>
                    <a:pt x="456244" y="923666"/>
                    <a:pt x="425302" y="954608"/>
                    <a:pt x="425302" y="992778"/>
                  </a:cubicBezTo>
                  <a:cubicBezTo>
                    <a:pt x="425302" y="1030948"/>
                    <a:pt x="456244" y="1061890"/>
                    <a:pt x="494414" y="1061890"/>
                  </a:cubicBezTo>
                  <a:cubicBezTo>
                    <a:pt x="532584" y="1061890"/>
                    <a:pt x="563526" y="1030948"/>
                    <a:pt x="563526" y="992778"/>
                  </a:cubicBezTo>
                  <a:cubicBezTo>
                    <a:pt x="563526" y="954608"/>
                    <a:pt x="532584" y="923666"/>
                    <a:pt x="494414" y="923666"/>
                  </a:cubicBezTo>
                  <a:close/>
                  <a:moveTo>
                    <a:pt x="455428" y="55341"/>
                  </a:moveTo>
                  <a:cubicBezTo>
                    <a:pt x="417258" y="55341"/>
                    <a:pt x="386316" y="86283"/>
                    <a:pt x="386316" y="124453"/>
                  </a:cubicBezTo>
                  <a:cubicBezTo>
                    <a:pt x="386316" y="162623"/>
                    <a:pt x="417258" y="193565"/>
                    <a:pt x="455428" y="193565"/>
                  </a:cubicBezTo>
                  <a:cubicBezTo>
                    <a:pt x="493598" y="193565"/>
                    <a:pt x="524540" y="162623"/>
                    <a:pt x="524540" y="124453"/>
                  </a:cubicBezTo>
                  <a:cubicBezTo>
                    <a:pt x="524540" y="86283"/>
                    <a:pt x="493598" y="55341"/>
                    <a:pt x="455428" y="55341"/>
                  </a:cubicBezTo>
                  <a:close/>
                  <a:moveTo>
                    <a:pt x="461067" y="0"/>
                  </a:moveTo>
                  <a:cubicBezTo>
                    <a:pt x="537940" y="0"/>
                    <a:pt x="600257" y="57124"/>
                    <a:pt x="600257" y="127591"/>
                  </a:cubicBezTo>
                  <a:lnTo>
                    <a:pt x="600257" y="176852"/>
                  </a:lnTo>
                  <a:lnTo>
                    <a:pt x="652288" y="191658"/>
                  </a:lnTo>
                  <a:cubicBezTo>
                    <a:pt x="812569" y="253801"/>
                    <a:pt x="925031" y="399283"/>
                    <a:pt x="925031" y="568843"/>
                  </a:cubicBezTo>
                  <a:cubicBezTo>
                    <a:pt x="925031" y="738403"/>
                    <a:pt x="812569" y="883885"/>
                    <a:pt x="652288" y="946028"/>
                  </a:cubicBezTo>
                  <a:lnTo>
                    <a:pt x="638921" y="949832"/>
                  </a:lnTo>
                  <a:lnTo>
                    <a:pt x="638921" y="981740"/>
                  </a:lnTo>
                  <a:cubicBezTo>
                    <a:pt x="638921" y="1052207"/>
                    <a:pt x="576604" y="1109331"/>
                    <a:pt x="499731" y="1109331"/>
                  </a:cubicBezTo>
                  <a:cubicBezTo>
                    <a:pt x="422858" y="1109331"/>
                    <a:pt x="360541" y="1052207"/>
                    <a:pt x="360541" y="981740"/>
                  </a:cubicBezTo>
                  <a:lnTo>
                    <a:pt x="360541" y="961934"/>
                  </a:lnTo>
                  <a:lnTo>
                    <a:pt x="304641" y="946028"/>
                  </a:lnTo>
                  <a:cubicBezTo>
                    <a:pt x="224501" y="914957"/>
                    <a:pt x="156315" y="863050"/>
                    <a:pt x="108165" y="797717"/>
                  </a:cubicBezTo>
                  <a:lnTo>
                    <a:pt x="92436" y="772633"/>
                  </a:lnTo>
                  <a:lnTo>
                    <a:pt x="0" y="772633"/>
                  </a:lnTo>
                  <a:lnTo>
                    <a:pt x="0" y="336698"/>
                  </a:lnTo>
                  <a:lnTo>
                    <a:pt x="110968" y="336698"/>
                  </a:lnTo>
                  <a:lnTo>
                    <a:pt x="147908" y="293603"/>
                  </a:lnTo>
                  <a:cubicBezTo>
                    <a:pt x="191155" y="249985"/>
                    <a:pt x="244536" y="214962"/>
                    <a:pt x="304641" y="191658"/>
                  </a:cubicBezTo>
                  <a:lnTo>
                    <a:pt x="321877" y="186753"/>
                  </a:lnTo>
                  <a:lnTo>
                    <a:pt x="321877" y="127591"/>
                  </a:lnTo>
                  <a:cubicBezTo>
                    <a:pt x="321877" y="57124"/>
                    <a:pt x="384194" y="0"/>
                    <a:pt x="461067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6" name="타원 35"/>
            <p:cNvSpPr/>
            <p:nvPr/>
          </p:nvSpPr>
          <p:spPr>
            <a:xfrm>
              <a:off x="7878726" y="2073349"/>
              <a:ext cx="308344" cy="308344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pic>
        <p:nvPicPr>
          <p:cNvPr id="37" name="그림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 flipV="1">
            <a:off x="7253504" y="3967422"/>
            <a:ext cx="1532851" cy="1400312"/>
          </a:xfrm>
          <a:prstGeom prst="rect">
            <a:avLst/>
          </a:prstGeom>
        </p:spPr>
      </p:pic>
      <p:sp>
        <p:nvSpPr>
          <p:cNvPr id="3" name="자유형 2"/>
          <p:cNvSpPr/>
          <p:nvPr/>
        </p:nvSpPr>
        <p:spPr>
          <a:xfrm>
            <a:off x="6361043" y="2610678"/>
            <a:ext cx="2014331" cy="1391479"/>
          </a:xfrm>
          <a:custGeom>
            <a:avLst/>
            <a:gdLst>
              <a:gd name="connsiteX0" fmla="*/ 0 w 2650435"/>
              <a:gd name="connsiteY0" fmla="*/ 0 h 993913"/>
              <a:gd name="connsiteX1" fmla="*/ 2650435 w 2650435"/>
              <a:gd name="connsiteY1" fmla="*/ 0 h 993913"/>
              <a:gd name="connsiteX2" fmla="*/ 2650435 w 2650435"/>
              <a:gd name="connsiteY2" fmla="*/ 993913 h 993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0435" h="993913">
                <a:moveTo>
                  <a:pt x="0" y="0"/>
                </a:moveTo>
                <a:lnTo>
                  <a:pt x="2650435" y="0"/>
                </a:lnTo>
                <a:lnTo>
                  <a:pt x="2650435" y="993913"/>
                </a:lnTo>
              </a:path>
            </a:pathLst>
          </a:cu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6228522" y="2570922"/>
            <a:ext cx="1325217" cy="1444487"/>
          </a:xfrm>
          <a:custGeom>
            <a:avLst/>
            <a:gdLst>
              <a:gd name="connsiteX0" fmla="*/ 0 w 2027582"/>
              <a:gd name="connsiteY0" fmla="*/ 0 h 1417983"/>
              <a:gd name="connsiteX1" fmla="*/ 0 w 2027582"/>
              <a:gd name="connsiteY1" fmla="*/ 331304 h 1417983"/>
              <a:gd name="connsiteX2" fmla="*/ 2027582 w 2027582"/>
              <a:gd name="connsiteY2" fmla="*/ 331304 h 1417983"/>
              <a:gd name="connsiteX3" fmla="*/ 2027582 w 2027582"/>
              <a:gd name="connsiteY3" fmla="*/ 1417983 h 14179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7582" h="1417983">
                <a:moveTo>
                  <a:pt x="0" y="0"/>
                </a:moveTo>
                <a:lnTo>
                  <a:pt x="0" y="331304"/>
                </a:lnTo>
                <a:lnTo>
                  <a:pt x="2027582" y="331304"/>
                </a:lnTo>
                <a:lnTo>
                  <a:pt x="2027582" y="1417983"/>
                </a:lnTo>
              </a:path>
            </a:pathLst>
          </a:cu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grpSp>
        <p:nvGrpSpPr>
          <p:cNvPr id="40" name="그룹 39"/>
          <p:cNvGrpSpPr/>
          <p:nvPr/>
        </p:nvGrpSpPr>
        <p:grpSpPr>
          <a:xfrm>
            <a:off x="5406887" y="2835965"/>
            <a:ext cx="1669773" cy="2716696"/>
            <a:chOff x="5406887" y="2835965"/>
            <a:chExt cx="1669773" cy="2716696"/>
          </a:xfrm>
        </p:grpSpPr>
        <p:sp>
          <p:nvSpPr>
            <p:cNvPr id="38" name="자유형 37"/>
            <p:cNvSpPr/>
            <p:nvPr/>
          </p:nvSpPr>
          <p:spPr>
            <a:xfrm>
              <a:off x="5406887" y="2928730"/>
              <a:ext cx="1603513" cy="2623931"/>
            </a:xfrm>
            <a:custGeom>
              <a:avLst/>
              <a:gdLst>
                <a:gd name="connsiteX0" fmla="*/ 0 w 1577009"/>
                <a:gd name="connsiteY0" fmla="*/ 2332383 h 2623931"/>
                <a:gd name="connsiteX1" fmla="*/ 0 w 1577009"/>
                <a:gd name="connsiteY1" fmla="*/ 2623931 h 2623931"/>
                <a:gd name="connsiteX2" fmla="*/ 1577009 w 1577009"/>
                <a:gd name="connsiteY2" fmla="*/ 2623931 h 2623931"/>
                <a:gd name="connsiteX3" fmla="*/ 1577009 w 1577009"/>
                <a:gd name="connsiteY3" fmla="*/ 0 h 2623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577009" h="2623931">
                  <a:moveTo>
                    <a:pt x="0" y="2332383"/>
                  </a:moveTo>
                  <a:lnTo>
                    <a:pt x="0" y="2623931"/>
                  </a:lnTo>
                  <a:lnTo>
                    <a:pt x="1577009" y="2623931"/>
                  </a:lnTo>
                  <a:lnTo>
                    <a:pt x="1577009" y="0"/>
                  </a:lnTo>
                </a:path>
              </a:pathLst>
            </a:cu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  <p:sp>
          <p:nvSpPr>
            <p:cNvPr id="39" name="타원 38"/>
            <p:cNvSpPr/>
            <p:nvPr/>
          </p:nvSpPr>
          <p:spPr>
            <a:xfrm>
              <a:off x="6917634" y="2835965"/>
              <a:ext cx="159026" cy="15902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/>
            </a:p>
          </p:txBody>
        </p:sp>
      </p:grpSp>
      <p:sp>
        <p:nvSpPr>
          <p:cNvPr id="41" name="텍스트 상자 40"/>
          <p:cNvSpPr txBox="1"/>
          <p:nvPr/>
        </p:nvSpPr>
        <p:spPr>
          <a:xfrm>
            <a:off x="309283" y="242047"/>
            <a:ext cx="32111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b="1" dirty="0">
                <a:latin typeface="NanumGothic" charset="-127"/>
                <a:ea typeface="NanumGothic" charset="-127"/>
                <a:cs typeface="NanumGothic" charset="-127"/>
              </a:rPr>
              <a:t>1-2) Unipolar with ULN2003</a:t>
            </a:r>
          </a:p>
        </p:txBody>
      </p:sp>
    </p:spTree>
    <p:extLst>
      <p:ext uri="{BB962C8B-B14F-4D97-AF65-F5344CB8AC3E}">
        <p14:creationId xmlns:p14="http://schemas.microsoft.com/office/powerpoint/2010/main" val="499893999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0" grpId="0" animBg="1"/>
      <p:bldP spid="21" grpId="0"/>
      <p:bldP spid="23" grpId="0"/>
      <p:bldP spid="24" grpId="0"/>
      <p:bldP spid="3" grpId="0" animBg="1"/>
      <p:bldP spid="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5524</TotalTime>
  <Words>564</Words>
  <Application>Microsoft Macintosh PowerPoint</Application>
  <PresentationFormat>와이드스크린</PresentationFormat>
  <Paragraphs>250</Paragraphs>
  <Slides>25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37" baseType="lpstr">
      <vt:lpstr>나눔고딕 ExtraBold</vt:lpstr>
      <vt:lpstr>Apple SD 산돌고딕 Neo 세미볼드체</vt:lpstr>
      <vt:lpstr>AppleSDGothicNeo-Light</vt:lpstr>
      <vt:lpstr>맑은 고딕</vt:lpstr>
      <vt:lpstr>NanumGothic</vt:lpstr>
      <vt:lpstr>NanumGothic</vt:lpstr>
      <vt:lpstr>NanumGothic ExtraBold</vt:lpstr>
      <vt:lpstr>PCMyungjo</vt:lpstr>
      <vt:lpstr>Arial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사용자</dc:creator>
  <cp:lastModifiedBy>양 세훈</cp:lastModifiedBy>
  <cp:revision>234</cp:revision>
  <dcterms:created xsi:type="dcterms:W3CDTF">2017-03-16T14:06:58Z</dcterms:created>
  <dcterms:modified xsi:type="dcterms:W3CDTF">2022-04-11T14:03:37Z</dcterms:modified>
</cp:coreProperties>
</file>